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BAD"/>
    <a:srgbClr val="C5E0B4"/>
    <a:srgbClr val="3BA6BC"/>
    <a:srgbClr val="3CA7BA"/>
    <a:srgbClr val="B6E1E2"/>
    <a:srgbClr val="FC8B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73" autoAdjust="0"/>
    <p:restoredTop sz="98559" autoAdjust="0"/>
  </p:normalViewPr>
  <p:slideViewPr>
    <p:cSldViewPr snapToGrid="0">
      <p:cViewPr>
        <p:scale>
          <a:sx n="80" d="100"/>
          <a:sy n="80" d="100"/>
        </p:scale>
        <p:origin x="270" y="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15B17-C5E3-4CB4-89B1-A1C0B749D8B9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32D7B-4ECA-49C0-96A2-CCBBE42D47A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835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875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3549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1333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599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846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8872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49356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168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06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0579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8884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68D4B-DA66-4695-A2DA-8D4F1B3277FB}" type="datetimeFigureOut">
              <a:rPr lang="th-TH" smtClean="0"/>
              <a:t>28/05/61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CC3FA-D6A3-46A7-BF7E-A07130D15A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326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14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8">
            <a:extLst>
              <a:ext uri="{FF2B5EF4-FFF2-40B4-BE49-F238E27FC236}">
                <a16:creationId xmlns:a16="http://schemas.microsoft.com/office/drawing/2014/main" id="{0D18154E-6368-42F7-9DFF-10F2BE48F93E}"/>
              </a:ext>
            </a:extLst>
          </p:cNvPr>
          <p:cNvSpPr/>
          <p:nvPr/>
        </p:nvSpPr>
        <p:spPr>
          <a:xfrm>
            <a:off x="95693" y="2568787"/>
            <a:ext cx="1643371" cy="2151400"/>
          </a:xfrm>
          <a:prstGeom prst="rect">
            <a:avLst/>
          </a:prstGeom>
          <a:noFill/>
          <a:ln w="38100">
            <a:solidFill>
              <a:srgbClr val="F8CB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D4742C2-760F-463E-ACE9-C0F2F15F9D84}"/>
              </a:ext>
            </a:extLst>
          </p:cNvPr>
          <p:cNvGrpSpPr/>
          <p:nvPr/>
        </p:nvGrpSpPr>
        <p:grpSpPr>
          <a:xfrm>
            <a:off x="8050432" y="1831270"/>
            <a:ext cx="1093568" cy="1161582"/>
            <a:chOff x="7347881" y="5022666"/>
            <a:chExt cx="1872497" cy="1790674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9576575-3E54-4324-A176-5864000CF8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375357" y="5022666"/>
              <a:ext cx="1776994" cy="1779777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CFC8F1B-0CAB-4636-9BB9-BDE108C01A0F}"/>
                </a:ext>
              </a:extLst>
            </p:cNvPr>
            <p:cNvSpPr/>
            <p:nvPr/>
          </p:nvSpPr>
          <p:spPr>
            <a:xfrm flipH="1">
              <a:off x="7347881" y="5059015"/>
              <a:ext cx="1872497" cy="1754325"/>
            </a:xfrm>
            <a:prstGeom prst="rect">
              <a:avLst/>
            </a:prstGeom>
            <a:solidFill>
              <a:schemeClr val="bg1"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C2CCB76-CAC4-4884-A29C-40EAFCC25903}"/>
              </a:ext>
            </a:extLst>
          </p:cNvPr>
          <p:cNvSpPr/>
          <p:nvPr/>
        </p:nvSpPr>
        <p:spPr>
          <a:xfrm>
            <a:off x="278321" y="4991360"/>
            <a:ext cx="8769986" cy="1656565"/>
          </a:xfrm>
          <a:prstGeom prst="rect">
            <a:avLst/>
          </a:prstGeom>
          <a:noFill/>
          <a:ln w="38100">
            <a:solidFill>
              <a:srgbClr val="C5E0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CC03F49-10FE-43CE-ADAA-078DD1596FFE}"/>
              </a:ext>
            </a:extLst>
          </p:cNvPr>
          <p:cNvSpPr/>
          <p:nvPr/>
        </p:nvSpPr>
        <p:spPr>
          <a:xfrm>
            <a:off x="1963379" y="2586322"/>
            <a:ext cx="7084928" cy="2119005"/>
          </a:xfrm>
          <a:prstGeom prst="rect">
            <a:avLst/>
          </a:prstGeom>
          <a:noFill/>
          <a:ln w="3810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6" name="8 Rectángulo">
            <a:extLst>
              <a:ext uri="{FF2B5EF4-FFF2-40B4-BE49-F238E27FC236}">
                <a16:creationId xmlns:a16="http://schemas.microsoft.com/office/drawing/2014/main" id="{134CAB5F-BA56-4D4E-9747-BF0DE98016C0}"/>
              </a:ext>
            </a:extLst>
          </p:cNvPr>
          <p:cNvSpPr/>
          <p:nvPr/>
        </p:nvSpPr>
        <p:spPr bwMode="auto">
          <a:xfrm flipV="1">
            <a:off x="2226429" y="3310992"/>
            <a:ext cx="961834" cy="557261"/>
          </a:xfrm>
          <a:prstGeom prst="rect">
            <a:avLst/>
          </a:prstGeom>
          <a:solidFill>
            <a:srgbClr val="3CA7BA"/>
          </a:solidFill>
          <a:ln>
            <a:noFill/>
          </a:ln>
          <a:effectLst>
            <a:outerShdw blurRad="1003300" dist="355600" dir="5400000" algn="t" rotWithShape="0">
              <a:prstClr val="black">
                <a:alpha val="65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2Top">
              <a:rot lat="19545987" lon="19677410" rev="2481444"/>
            </a:camera>
            <a:lightRig rig="soft" dir="t"/>
          </a:scene3d>
          <a:sp3d extrusionH="1016000"/>
          <a:extLst/>
        </p:spPr>
        <p:txBody>
          <a:bodyPr lIns="0" tIns="0" rIns="0" bIns="0" rtlCol="0" anchor="ctr"/>
          <a:lstStyle/>
          <a:p>
            <a:pPr algn="ctr"/>
            <a:endParaRPr lang="es-SV" sz="900" dirty="0"/>
          </a:p>
        </p:txBody>
      </p:sp>
      <p:sp>
        <p:nvSpPr>
          <p:cNvPr id="132" name="8 Rectángulo">
            <a:extLst>
              <a:ext uri="{FF2B5EF4-FFF2-40B4-BE49-F238E27FC236}">
                <a16:creationId xmlns:a16="http://schemas.microsoft.com/office/drawing/2014/main" id="{F9B5152A-0968-46D6-9B3C-6A53766E746C}"/>
              </a:ext>
            </a:extLst>
          </p:cNvPr>
          <p:cNvSpPr/>
          <p:nvPr/>
        </p:nvSpPr>
        <p:spPr bwMode="auto">
          <a:xfrm flipV="1">
            <a:off x="4962540" y="3294208"/>
            <a:ext cx="961834" cy="557261"/>
          </a:xfrm>
          <a:prstGeom prst="rect">
            <a:avLst/>
          </a:prstGeom>
          <a:solidFill>
            <a:srgbClr val="3CA7BA"/>
          </a:solidFill>
          <a:ln>
            <a:noFill/>
          </a:ln>
          <a:effectLst>
            <a:outerShdw blurRad="1003300" dist="355600" dir="5400000" algn="t" rotWithShape="0">
              <a:prstClr val="black">
                <a:alpha val="65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2Top">
              <a:rot lat="19545987" lon="19677410" rev="2481444"/>
            </a:camera>
            <a:lightRig rig="soft" dir="t"/>
          </a:scene3d>
          <a:sp3d extrusionH="1016000"/>
          <a:extLst/>
        </p:spPr>
        <p:txBody>
          <a:bodyPr lIns="0" tIns="0" rIns="0" bIns="0" rtlCol="0" anchor="ctr"/>
          <a:lstStyle/>
          <a:p>
            <a:pPr algn="ctr"/>
            <a:endParaRPr lang="es-SV" sz="900" dirty="0"/>
          </a:p>
        </p:txBody>
      </p:sp>
      <p:sp>
        <p:nvSpPr>
          <p:cNvPr id="133" name="8 Rectángulo">
            <a:extLst>
              <a:ext uri="{FF2B5EF4-FFF2-40B4-BE49-F238E27FC236}">
                <a16:creationId xmlns:a16="http://schemas.microsoft.com/office/drawing/2014/main" id="{1D88EE88-F561-4BF1-9F4B-06FBD4B5A54D}"/>
              </a:ext>
            </a:extLst>
          </p:cNvPr>
          <p:cNvSpPr/>
          <p:nvPr/>
        </p:nvSpPr>
        <p:spPr bwMode="auto">
          <a:xfrm flipV="1">
            <a:off x="3546700" y="3351911"/>
            <a:ext cx="961834" cy="499750"/>
          </a:xfrm>
          <a:prstGeom prst="rect">
            <a:avLst/>
          </a:prstGeom>
          <a:solidFill>
            <a:srgbClr val="3CA7BA"/>
          </a:solidFill>
          <a:ln>
            <a:noFill/>
          </a:ln>
          <a:effectLst>
            <a:outerShdw blurRad="1003300" dist="355600" dir="5400000" algn="t" rotWithShape="0">
              <a:prstClr val="black">
                <a:alpha val="65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2Top">
              <a:rot lat="19545987" lon="19677410" rev="2481444"/>
            </a:camera>
            <a:lightRig rig="soft" dir="t"/>
          </a:scene3d>
          <a:sp3d extrusionH="1016000"/>
          <a:extLst/>
        </p:spPr>
        <p:txBody>
          <a:bodyPr lIns="0" tIns="0" rIns="0" bIns="0" rtlCol="0" anchor="ctr"/>
          <a:lstStyle/>
          <a:p>
            <a:pPr algn="ctr"/>
            <a:endParaRPr lang="es-SV" sz="900" dirty="0"/>
          </a:p>
        </p:txBody>
      </p:sp>
      <p:sp>
        <p:nvSpPr>
          <p:cNvPr id="136" name="8 Rectángulo">
            <a:extLst>
              <a:ext uri="{FF2B5EF4-FFF2-40B4-BE49-F238E27FC236}">
                <a16:creationId xmlns:a16="http://schemas.microsoft.com/office/drawing/2014/main" id="{1C59127B-7815-4C8B-BCCE-AFDC6DC5AA14}"/>
              </a:ext>
            </a:extLst>
          </p:cNvPr>
          <p:cNvSpPr/>
          <p:nvPr/>
        </p:nvSpPr>
        <p:spPr bwMode="auto">
          <a:xfrm flipV="1">
            <a:off x="7727445" y="3267361"/>
            <a:ext cx="961834" cy="557261"/>
          </a:xfrm>
          <a:prstGeom prst="rect">
            <a:avLst/>
          </a:prstGeom>
          <a:solidFill>
            <a:srgbClr val="3CA7BA"/>
          </a:solidFill>
          <a:ln>
            <a:noFill/>
          </a:ln>
          <a:effectLst>
            <a:outerShdw blurRad="1003300" dist="355600" dir="5400000" algn="t" rotWithShape="0">
              <a:prstClr val="black">
                <a:alpha val="65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2Top">
              <a:rot lat="19545987" lon="19677410" rev="2481444"/>
            </a:camera>
            <a:lightRig rig="soft" dir="t"/>
          </a:scene3d>
          <a:sp3d extrusionH="1016000"/>
          <a:extLst/>
        </p:spPr>
        <p:txBody>
          <a:bodyPr lIns="0" tIns="0" rIns="0" bIns="0" rtlCol="0" anchor="ctr"/>
          <a:lstStyle/>
          <a:p>
            <a:pPr algn="ctr"/>
            <a:endParaRPr lang="es-SV" sz="900" dirty="0"/>
          </a:p>
        </p:txBody>
      </p:sp>
      <p:sp>
        <p:nvSpPr>
          <p:cNvPr id="137" name="8 Rectángulo">
            <a:extLst>
              <a:ext uri="{FF2B5EF4-FFF2-40B4-BE49-F238E27FC236}">
                <a16:creationId xmlns:a16="http://schemas.microsoft.com/office/drawing/2014/main" id="{DABD15C1-55D3-47DB-A662-DE0EA1FDBA53}"/>
              </a:ext>
            </a:extLst>
          </p:cNvPr>
          <p:cNvSpPr/>
          <p:nvPr/>
        </p:nvSpPr>
        <p:spPr bwMode="auto">
          <a:xfrm flipV="1">
            <a:off x="6311605" y="3325064"/>
            <a:ext cx="961834" cy="499750"/>
          </a:xfrm>
          <a:prstGeom prst="rect">
            <a:avLst/>
          </a:prstGeom>
          <a:solidFill>
            <a:srgbClr val="3CA7BA"/>
          </a:solidFill>
          <a:ln>
            <a:noFill/>
          </a:ln>
          <a:effectLst>
            <a:outerShdw blurRad="1003300" dist="355600" dir="5400000" algn="t" rotWithShape="0">
              <a:prstClr val="black">
                <a:alpha val="65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2Top">
              <a:rot lat="19545987" lon="19677410" rev="2481444"/>
            </a:camera>
            <a:lightRig rig="soft" dir="t"/>
          </a:scene3d>
          <a:sp3d extrusionH="1016000"/>
          <a:extLst/>
        </p:spPr>
        <p:txBody>
          <a:bodyPr lIns="0" tIns="0" rIns="0" bIns="0" rtlCol="0" anchor="ctr"/>
          <a:lstStyle/>
          <a:p>
            <a:pPr algn="ctr"/>
            <a:endParaRPr lang="es-SV" sz="900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E0BCD1A-8FF6-4BE0-B389-0999B34CFA37}"/>
              </a:ext>
            </a:extLst>
          </p:cNvPr>
          <p:cNvSpPr/>
          <p:nvPr/>
        </p:nvSpPr>
        <p:spPr>
          <a:xfrm>
            <a:off x="-3129661" y="1844685"/>
            <a:ext cx="1597081" cy="4278496"/>
          </a:xfrm>
          <a:prstGeom prst="rect">
            <a:avLst/>
          </a:prstGeom>
          <a:solidFill>
            <a:schemeClr val="bg1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B2F2995B-BC60-4418-A739-A28163691FE8}"/>
              </a:ext>
            </a:extLst>
          </p:cNvPr>
          <p:cNvSpPr/>
          <p:nvPr/>
        </p:nvSpPr>
        <p:spPr>
          <a:xfrm>
            <a:off x="-8205464" y="6559648"/>
            <a:ext cx="7593201" cy="1791630"/>
          </a:xfrm>
          <a:prstGeom prst="rect">
            <a:avLst/>
          </a:prstGeom>
          <a:solidFill>
            <a:srgbClr val="3CA7B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B448806A-718D-4322-88E3-74356FB6FE93}"/>
              </a:ext>
            </a:extLst>
          </p:cNvPr>
          <p:cNvSpPr/>
          <p:nvPr/>
        </p:nvSpPr>
        <p:spPr>
          <a:xfrm>
            <a:off x="3730069" y="861899"/>
            <a:ext cx="5413931" cy="874743"/>
          </a:xfrm>
          <a:prstGeom prst="rect">
            <a:avLst/>
          </a:prstGeom>
          <a:solidFill>
            <a:srgbClr val="3CA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6" name="Arrow: Pentagon 85">
            <a:extLst>
              <a:ext uri="{FF2B5EF4-FFF2-40B4-BE49-F238E27FC236}">
                <a16:creationId xmlns:a16="http://schemas.microsoft.com/office/drawing/2014/main" id="{78B7D02D-A5D5-4C8E-9C09-DC86C5DB05A5}"/>
              </a:ext>
            </a:extLst>
          </p:cNvPr>
          <p:cNvSpPr/>
          <p:nvPr/>
        </p:nvSpPr>
        <p:spPr>
          <a:xfrm>
            <a:off x="-77582" y="-10149"/>
            <a:ext cx="6035545" cy="1747025"/>
          </a:xfrm>
          <a:prstGeom prst="homePlate">
            <a:avLst/>
          </a:prstGeom>
          <a:solidFill>
            <a:srgbClr val="B6E1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2" name="TextBox 10">
            <a:extLst>
              <a:ext uri="{FF2B5EF4-FFF2-40B4-BE49-F238E27FC236}">
                <a16:creationId xmlns:a16="http://schemas.microsoft.com/office/drawing/2014/main" id="{789B20E6-5936-4316-BB55-613B37C79216}"/>
              </a:ext>
            </a:extLst>
          </p:cNvPr>
          <p:cNvSpPr txBox="1"/>
          <p:nvPr/>
        </p:nvSpPr>
        <p:spPr>
          <a:xfrm>
            <a:off x="5797496" y="523324"/>
            <a:ext cx="3908230" cy="1231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b="1" dirty="0">
                <a:solidFill>
                  <a:srgbClr val="C00000"/>
                </a:solidFill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 ใช้เป็นแผนแม่บทหลัก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การวางแผนการดำเนินงานทางการเงินการคลัง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การจัดทำงบประมาณรายจ่ายประจำปี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การบริหารหนี้สาธารณะ</a:t>
            </a:r>
            <a:endParaRPr lang="th-TH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8" name="Arrow: Pentagon 87">
            <a:extLst>
              <a:ext uri="{FF2B5EF4-FFF2-40B4-BE49-F238E27FC236}">
                <a16:creationId xmlns:a16="http://schemas.microsoft.com/office/drawing/2014/main" id="{FF280A5A-7CC9-461C-8A7E-D426010C33E3}"/>
              </a:ext>
            </a:extLst>
          </p:cNvPr>
          <p:cNvSpPr/>
          <p:nvPr/>
        </p:nvSpPr>
        <p:spPr>
          <a:xfrm>
            <a:off x="-26251" y="-20974"/>
            <a:ext cx="5705053" cy="1768586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A081A6-F54E-4D26-94D3-BE56CAE09421}"/>
              </a:ext>
            </a:extLst>
          </p:cNvPr>
          <p:cNvSpPr/>
          <p:nvPr/>
        </p:nvSpPr>
        <p:spPr>
          <a:xfrm>
            <a:off x="1630111" y="1749393"/>
            <a:ext cx="89887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u="sng" spc="-20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มาตรา 81 ในบทเฉพาะกาล</a:t>
            </a:r>
            <a:r>
              <a:rPr lang="th-TH" spc="-20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ให้คณะกรรมการฯ จัดทำแผนการคลังระยะปานกลาง ให้แล้วเสร็จ</a:t>
            </a:r>
            <a:r>
              <a:rPr lang="th-TH" b="1" u="sng" spc="-20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ภายใน 90 วัน</a:t>
            </a:r>
          </a:p>
          <a:p>
            <a:r>
              <a:rPr lang="th-TH" b="1" spc="-20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นับแต่วันที่พระราชบัญญัติวินัยการเงินการคลังของรัฐ พ.ศ. 2561 มีผลบังคับใช้ (19 กรกฎาคม 2561</a:t>
            </a:r>
            <a:r>
              <a:rPr lang="en-US" b="1" spc="-20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)</a:t>
            </a:r>
            <a:endParaRPr lang="th-TH" b="1" spc="-20" dirty="0">
              <a:solidFill>
                <a:srgbClr val="C0000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31A0A689-91AA-4AFA-B4D3-E3DDF79BEE81}"/>
              </a:ext>
            </a:extLst>
          </p:cNvPr>
          <p:cNvSpPr/>
          <p:nvPr/>
        </p:nvSpPr>
        <p:spPr>
          <a:xfrm>
            <a:off x="1013848" y="5066392"/>
            <a:ext cx="3891862" cy="1365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เป้าหมายและนโยบายการคลัง	</a:t>
            </a:r>
          </a:p>
          <a:p>
            <a:pPr>
              <a:lnSpc>
                <a:spcPct val="107000"/>
              </a:lnSpc>
            </a:pPr>
            <a:r>
              <a:rPr lang="th-TH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เป้าหมายการคลัง </a:t>
            </a:r>
            <a:br>
              <a:rPr lang="th-TH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นโยบายและมาตรการระยะปานกลาง </a:t>
            </a:r>
            <a:br>
              <a:rPr lang="th-TH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และแผนการคลังระยะปานกลาง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pic>
        <p:nvPicPr>
          <p:cNvPr id="106" name="Picture 6">
            <a:extLst>
              <a:ext uri="{FF2B5EF4-FFF2-40B4-BE49-F238E27FC236}">
                <a16:creationId xmlns:a16="http://schemas.microsoft.com/office/drawing/2014/main" id="{638737A9-74A7-4D3A-85E5-9023D66DE8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563" y="-19202"/>
            <a:ext cx="1106232" cy="8849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79D972-25F3-4B75-B98B-24286799E3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758"/>
          <a:stretch/>
        </p:blipFill>
        <p:spPr>
          <a:xfrm>
            <a:off x="695069" y="508018"/>
            <a:ext cx="2943019" cy="14017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4C3F61-4268-4B1A-B701-CDAFE5679A0E}"/>
              </a:ext>
            </a:extLst>
          </p:cNvPr>
          <p:cNvSpPr/>
          <p:nvPr/>
        </p:nvSpPr>
        <p:spPr>
          <a:xfrm>
            <a:off x="-261543" y="708519"/>
            <a:ext cx="5937779" cy="492443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ctr"/>
            <a:r>
              <a:rPr lang="en-US" sz="2400" dirty="0">
                <a:ln w="0">
                  <a:noFill/>
                </a:ln>
                <a:solidFill>
                  <a:srgbClr val="3CA7BA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</a:t>
            </a:r>
            <a:r>
              <a:rPr lang="en-US" dirty="0">
                <a:ln w="0">
                  <a:noFill/>
                </a:ln>
                <a:solidFill>
                  <a:schemeClr val="bg2">
                    <a:lumMod val="2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EDIUM </a:t>
            </a:r>
            <a:r>
              <a:rPr lang="en-US" sz="2400" dirty="0">
                <a:ln w="0">
                  <a:noFill/>
                </a:ln>
                <a:solidFill>
                  <a:srgbClr val="3CA7BA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</a:t>
            </a:r>
            <a:r>
              <a:rPr lang="en-US" dirty="0">
                <a:ln w="0">
                  <a:noFill/>
                </a:ln>
                <a:solidFill>
                  <a:schemeClr val="bg2">
                    <a:lumMod val="2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ERM </a:t>
            </a:r>
            <a:r>
              <a:rPr lang="en-US" sz="2400" dirty="0">
                <a:ln w="0">
                  <a:noFill/>
                </a:ln>
                <a:solidFill>
                  <a:srgbClr val="3CA7BA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</a:t>
            </a:r>
            <a:r>
              <a:rPr lang="en-US" dirty="0">
                <a:ln w="0">
                  <a:noFill/>
                </a:ln>
                <a:solidFill>
                  <a:schemeClr val="bg2">
                    <a:lumMod val="2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ISCAL </a:t>
            </a:r>
            <a:r>
              <a:rPr lang="en-US" sz="2400" dirty="0">
                <a:ln w="0">
                  <a:noFill/>
                </a:ln>
                <a:solidFill>
                  <a:srgbClr val="3CA7BA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</a:t>
            </a:r>
            <a:r>
              <a:rPr lang="en-US" dirty="0">
                <a:ln w="0">
                  <a:noFill/>
                </a:ln>
                <a:solidFill>
                  <a:schemeClr val="bg2">
                    <a:lumMod val="2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RAMEWORK: </a:t>
            </a:r>
            <a:r>
              <a:rPr lang="en-US" sz="2400" dirty="0">
                <a:ln w="0">
                  <a:noFill/>
                </a:ln>
                <a:solidFill>
                  <a:srgbClr val="3CA7BA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MTFF</a:t>
            </a:r>
            <a:endParaRPr lang="en-US" dirty="0">
              <a:ln w="0">
                <a:noFill/>
              </a:ln>
              <a:solidFill>
                <a:srgbClr val="3CA7BA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4AA8AF93-A9AB-41C7-8CC9-414E176280EE}"/>
              </a:ext>
            </a:extLst>
          </p:cNvPr>
          <p:cNvSpPr/>
          <p:nvPr/>
        </p:nvSpPr>
        <p:spPr>
          <a:xfrm rot="7159508">
            <a:off x="1427205" y="2029021"/>
            <a:ext cx="199935" cy="133659"/>
          </a:xfrm>
          <a:prstGeom prst="triangle">
            <a:avLst/>
          </a:prstGeom>
          <a:solidFill>
            <a:srgbClr val="3CA7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EA4E33C2-AA0E-4F0B-AEF6-DD2C64117B4D}"/>
              </a:ext>
            </a:extLst>
          </p:cNvPr>
          <p:cNvSpPr/>
          <p:nvPr/>
        </p:nvSpPr>
        <p:spPr>
          <a:xfrm rot="11454379">
            <a:off x="762683" y="397209"/>
            <a:ext cx="1799733" cy="1703809"/>
          </a:xfrm>
          <a:prstGeom prst="arc">
            <a:avLst>
              <a:gd name="adj1" fmla="val 16200000"/>
              <a:gd name="adj2" fmla="val 18692648"/>
            </a:avLst>
          </a:prstGeom>
          <a:ln w="19050">
            <a:solidFill>
              <a:srgbClr val="3CA7B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B5F9A7-A902-49F6-B089-AFCF74C7F335}"/>
              </a:ext>
            </a:extLst>
          </p:cNvPr>
          <p:cNvSpPr/>
          <p:nvPr/>
        </p:nvSpPr>
        <p:spPr>
          <a:xfrm>
            <a:off x="-207898" y="-571629"/>
            <a:ext cx="5364231" cy="1600438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ctr"/>
            <a:r>
              <a:rPr lang="th-TH" sz="9600" b="1" dirty="0">
                <a:ln w="0">
                  <a:noFill/>
                </a:ln>
                <a:solidFill>
                  <a:schemeClr val="bg2">
                    <a:lumMod val="25000"/>
                  </a:schemeClr>
                </a:solidFill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แ</a:t>
            </a:r>
            <a:r>
              <a:rPr lang="th-TH" sz="4800" b="1" dirty="0">
                <a:ln w="0">
                  <a:noFill/>
                </a:ln>
                <a:solidFill>
                  <a:schemeClr val="bg2">
                    <a:lumMod val="25000"/>
                  </a:schemeClr>
                </a:solidFill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ผนการคลังระยะปานกลาง</a:t>
            </a:r>
            <a:endParaRPr lang="en-US" sz="4000" b="1" dirty="0">
              <a:ln w="0">
                <a:noFill/>
              </a:ln>
              <a:solidFill>
                <a:schemeClr val="bg2">
                  <a:lumMod val="25000"/>
                </a:schemeClr>
              </a:solidFill>
              <a:latin typeface="TH SarabunPSK" panose="020B0500040200020003" pitchFamily="34" charset="-34"/>
              <a:ea typeface="Arial Unicode MS" panose="020B0604020202020204" pitchFamily="34" charset="-128"/>
              <a:cs typeface="TH SarabunPSK" panose="020B0500040200020003" pitchFamily="34" charset="-34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1B35DBE3-976F-46AF-9346-40640D6890BE}"/>
              </a:ext>
            </a:extLst>
          </p:cNvPr>
          <p:cNvSpPr/>
          <p:nvPr/>
        </p:nvSpPr>
        <p:spPr>
          <a:xfrm>
            <a:off x="3092693" y="2752750"/>
            <a:ext cx="1928151" cy="647430"/>
          </a:xfrm>
          <a:prstGeom prst="rect">
            <a:avLst/>
          </a:prstGeom>
          <a:noFill/>
        </p:spPr>
        <p:txBody>
          <a:bodyPr wrap="square" lIns="145170" tIns="72585" rIns="145170" bIns="72585">
            <a:spAutoFit/>
          </a:bodyPr>
          <a:lstStyle/>
          <a:p>
            <a:pPr algn="ctr">
              <a:lnSpc>
                <a:spcPct val="80000"/>
              </a:lnSpc>
            </a:pPr>
            <a: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กรอบวงเงิน</a:t>
            </a:r>
            <a:b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</a:br>
            <a: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งบประมาณรายจ่าย</a:t>
            </a:r>
            <a:endParaRPr lang="en-US" sz="2000" b="1" dirty="0">
              <a:ln w="0">
                <a:noFill/>
              </a:ln>
              <a:latin typeface="TH SarabunPSK" panose="020B0500040200020003" pitchFamily="34" charset="-34"/>
              <a:ea typeface="Arial Unicode MS" panose="020B0604020202020204" pitchFamily="34" charset="-128"/>
              <a:cs typeface="TH SarabunPSK" panose="020B0500040200020003" pitchFamily="34" charset="-34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42AFEB1-9A64-4F4C-B9C0-C1797E82EEBB}"/>
              </a:ext>
            </a:extLst>
          </p:cNvPr>
          <p:cNvSpPr/>
          <p:nvPr/>
        </p:nvSpPr>
        <p:spPr>
          <a:xfrm>
            <a:off x="4877141" y="2859884"/>
            <a:ext cx="1314481" cy="454364"/>
          </a:xfrm>
          <a:prstGeom prst="rect">
            <a:avLst/>
          </a:prstGeom>
          <a:noFill/>
        </p:spPr>
        <p:txBody>
          <a:bodyPr wrap="square" lIns="145170" tIns="72585" rIns="145170" bIns="72585">
            <a:spAutoFit/>
          </a:bodyPr>
          <a:lstStyle/>
          <a:p>
            <a:pPr algn="ctr"/>
            <a: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ดุลการคลัง</a:t>
            </a:r>
            <a:endParaRPr lang="en-US" sz="2000" b="1" dirty="0">
              <a:ln w="0">
                <a:noFill/>
              </a:ln>
              <a:latin typeface="TH SarabunPSK" panose="020B0500040200020003" pitchFamily="34" charset="-34"/>
              <a:ea typeface="Arial Unicode MS" panose="020B0604020202020204" pitchFamily="34" charset="-128"/>
              <a:cs typeface="TH SarabunPSK" panose="020B0500040200020003" pitchFamily="34" charset="-34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6C3665B-ADD9-4EB8-8619-458924A8C883}"/>
              </a:ext>
            </a:extLst>
          </p:cNvPr>
          <p:cNvSpPr/>
          <p:nvPr/>
        </p:nvSpPr>
        <p:spPr>
          <a:xfrm>
            <a:off x="7003450" y="2595254"/>
            <a:ext cx="2572009" cy="977584"/>
          </a:xfrm>
          <a:prstGeom prst="rect">
            <a:avLst/>
          </a:prstGeom>
          <a:noFill/>
        </p:spPr>
        <p:txBody>
          <a:bodyPr wrap="square" lIns="145170" tIns="72585" rIns="145170" bIns="72585">
            <a:spAutoFit/>
          </a:bodyPr>
          <a:lstStyle/>
          <a:p>
            <a:pPr algn="ctr"/>
            <a:r>
              <a:rPr lang="th-TH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ภาระผูกพัน</a:t>
            </a:r>
          </a:p>
          <a:p>
            <a:pPr algn="ctr"/>
            <a:r>
              <a:rPr lang="th-TH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ทางการเงินการคลัง</a:t>
            </a:r>
          </a:p>
          <a:p>
            <a:pPr algn="ctr"/>
            <a:r>
              <a:rPr lang="th-TH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ของรัฐบาล</a:t>
            </a:r>
            <a:endParaRPr lang="en-US" b="1" dirty="0">
              <a:ln w="0">
                <a:noFill/>
              </a:ln>
              <a:latin typeface="TH SarabunPSK" panose="020B0500040200020003" pitchFamily="34" charset="-34"/>
              <a:ea typeface="Arial Unicode MS" panose="020B0604020202020204" pitchFamily="34" charset="-128"/>
              <a:cs typeface="TH SarabunPSK" panose="020B0500040200020003" pitchFamily="34" charset="-34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F07695A-5CC7-4F20-8BD8-1E641C0037C3}"/>
              </a:ext>
            </a:extLst>
          </p:cNvPr>
          <p:cNvSpPr/>
          <p:nvPr/>
        </p:nvSpPr>
        <p:spPr>
          <a:xfrm>
            <a:off x="1986037" y="2761672"/>
            <a:ext cx="1248805" cy="647430"/>
          </a:xfrm>
          <a:prstGeom prst="rect">
            <a:avLst/>
          </a:prstGeom>
          <a:noFill/>
        </p:spPr>
        <p:txBody>
          <a:bodyPr wrap="square" lIns="145170" tIns="72585" rIns="145170" bIns="72585">
            <a:spAutoFit/>
          </a:bodyPr>
          <a:lstStyle/>
          <a:p>
            <a:pPr algn="ctr">
              <a:lnSpc>
                <a:spcPct val="80000"/>
              </a:lnSpc>
            </a:pPr>
            <a: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ประมาณการ</a:t>
            </a:r>
            <a:b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</a:br>
            <a: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รายได้</a:t>
            </a:r>
            <a:endParaRPr lang="en-US" sz="2000" b="1" dirty="0">
              <a:ln w="0">
                <a:noFill/>
              </a:ln>
              <a:latin typeface="TH SarabunPSK" panose="020B0500040200020003" pitchFamily="34" charset="-34"/>
              <a:ea typeface="Arial Unicode MS" panose="020B0604020202020204" pitchFamily="34" charset="-128"/>
              <a:cs typeface="TH SarabunPSK" panose="020B0500040200020003" pitchFamily="34" charset="-34"/>
            </a:endParaRPr>
          </a:p>
        </p:txBody>
      </p:sp>
      <p:sp>
        <p:nvSpPr>
          <p:cNvPr id="104" name="8 Rectángulo">
            <a:extLst>
              <a:ext uri="{FF2B5EF4-FFF2-40B4-BE49-F238E27FC236}">
                <a16:creationId xmlns:a16="http://schemas.microsoft.com/office/drawing/2014/main" id="{42C70C4B-3C35-4102-B207-8A16FCB5ED17}"/>
              </a:ext>
            </a:extLst>
          </p:cNvPr>
          <p:cNvSpPr/>
          <p:nvPr/>
        </p:nvSpPr>
        <p:spPr bwMode="auto">
          <a:xfrm>
            <a:off x="469010" y="3445571"/>
            <a:ext cx="1090869" cy="4226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1003300" dist="355600" dir="5400000" algn="t" rotWithShape="0">
              <a:prstClr val="black">
                <a:alpha val="65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2Top">
              <a:rot lat="19545987" lon="19677410" rev="2481444"/>
            </a:camera>
            <a:lightRig rig="soft" dir="t"/>
          </a:scene3d>
          <a:sp3d extrusionH="1016000"/>
          <a:extLst/>
        </p:spPr>
        <p:txBody>
          <a:bodyPr lIns="0" tIns="0" rIns="0" bIns="0" rtlCol="0" anchor="ctr"/>
          <a:lstStyle/>
          <a:p>
            <a:pPr algn="ctr"/>
            <a:endParaRPr lang="es-SV" sz="900" dirty="0"/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DF45B270-6E69-402B-8EDC-ECD613C5DFCC}"/>
              </a:ext>
            </a:extLst>
          </p:cNvPr>
          <p:cNvGrpSpPr/>
          <p:nvPr/>
        </p:nvGrpSpPr>
        <p:grpSpPr>
          <a:xfrm>
            <a:off x="537074" y="3479463"/>
            <a:ext cx="526486" cy="526625"/>
            <a:chOff x="2571536" y="2910005"/>
            <a:chExt cx="702777" cy="70296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09" name="Teardrop 108">
              <a:extLst>
                <a:ext uri="{FF2B5EF4-FFF2-40B4-BE49-F238E27FC236}">
                  <a16:creationId xmlns:a16="http://schemas.microsoft.com/office/drawing/2014/main" id="{A89761B3-3EF6-497C-B15F-8CFA8B488CB1}"/>
                </a:ext>
              </a:extLst>
            </p:cNvPr>
            <p:cNvSpPr/>
            <p:nvPr/>
          </p:nvSpPr>
          <p:spPr bwMode="auto">
            <a:xfrm rot="8100000">
              <a:off x="2571536" y="2910005"/>
              <a:ext cx="702777" cy="702962"/>
            </a:xfrm>
            <a:prstGeom prst="teardrop">
              <a:avLst/>
            </a:prstGeom>
            <a:solidFill>
              <a:srgbClr val="FF85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 sz="1800" dirty="0">
                <a:latin typeface="Lato Light"/>
              </a:endParaRPr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C30AA439-413F-450C-AD51-69F0AE0298F2}"/>
                </a:ext>
              </a:extLst>
            </p:cNvPr>
            <p:cNvSpPr/>
            <p:nvPr/>
          </p:nvSpPr>
          <p:spPr>
            <a:xfrm>
              <a:off x="2640477" y="2979674"/>
              <a:ext cx="541544" cy="54154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662418"/>
                  </a:solidFill>
                  <a:latin typeface="FontAwesome" pitchFamily="2" charset="0"/>
                </a:rPr>
                <a:t>1</a:t>
              </a:r>
            </a:p>
          </p:txBody>
        </p:sp>
      </p:grp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006E522-1866-4E64-953F-4981CCEF60AC}"/>
              </a:ext>
            </a:extLst>
          </p:cNvPr>
          <p:cNvSpPr/>
          <p:nvPr/>
        </p:nvSpPr>
        <p:spPr>
          <a:xfrm>
            <a:off x="-12420" y="2790799"/>
            <a:ext cx="1871276" cy="647430"/>
          </a:xfrm>
          <a:prstGeom prst="rect">
            <a:avLst/>
          </a:prstGeom>
          <a:noFill/>
        </p:spPr>
        <p:txBody>
          <a:bodyPr wrap="square" lIns="145170" tIns="72585" rIns="145170" bIns="72585">
            <a:spAutoFit/>
          </a:bodyPr>
          <a:lstStyle/>
          <a:p>
            <a:pPr algn="ctr">
              <a:lnSpc>
                <a:spcPct val="80000"/>
              </a:lnSpc>
            </a:pPr>
            <a: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สถานะและ</a:t>
            </a:r>
            <a:b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</a:br>
            <a: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ประมาณการเศรษฐกิจ</a:t>
            </a:r>
            <a:endParaRPr lang="en-US" sz="2000" b="1" dirty="0">
              <a:ln w="0">
                <a:noFill/>
              </a:ln>
              <a:latin typeface="TH SarabunPSK" panose="020B0500040200020003" pitchFamily="34" charset="-34"/>
              <a:ea typeface="Arial Unicode MS" panose="020B0604020202020204" pitchFamily="34" charset="-128"/>
              <a:cs typeface="TH SarabunPSK" panose="020B0500040200020003" pitchFamily="34" charset="-34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E62F33B-B325-436B-9ED6-FCBFA5998C8E}"/>
              </a:ext>
            </a:extLst>
          </p:cNvPr>
          <p:cNvSpPr/>
          <p:nvPr/>
        </p:nvSpPr>
        <p:spPr>
          <a:xfrm>
            <a:off x="6297923" y="2879583"/>
            <a:ext cx="10935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2000" b="1" dirty="0">
                <a:ln w="0">
                  <a:noFill/>
                </a:ln>
                <a:latin typeface="TH SarabunPSK" panose="020B0500040200020003" pitchFamily="34" charset="-34"/>
                <a:ea typeface="Arial Unicode MS" panose="020B0604020202020204" pitchFamily="34" charset="-128"/>
                <a:cs typeface="TH SarabunPSK" panose="020B0500040200020003" pitchFamily="34" charset="-34"/>
              </a:rPr>
              <a:t>หนี้สาธารณะ</a:t>
            </a:r>
            <a:endParaRPr lang="en-US" sz="2000" b="1" dirty="0">
              <a:ln w="0">
                <a:noFill/>
              </a:ln>
              <a:latin typeface="TH SarabunPSK" panose="020B0500040200020003" pitchFamily="34" charset="-34"/>
              <a:ea typeface="Arial Unicode MS" panose="020B0604020202020204" pitchFamily="34" charset="-128"/>
              <a:cs typeface="TH SarabunPSK" panose="020B0500040200020003" pitchFamily="34" charset="-34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33266CD-6D8B-4E2B-A51A-160970F86A4D}"/>
              </a:ext>
            </a:extLst>
          </p:cNvPr>
          <p:cNvGrpSpPr/>
          <p:nvPr/>
        </p:nvGrpSpPr>
        <p:grpSpPr>
          <a:xfrm>
            <a:off x="-44711" y="2267802"/>
            <a:ext cx="1363709" cy="540828"/>
            <a:chOff x="-3760010" y="2951378"/>
            <a:chExt cx="1363709" cy="540828"/>
          </a:xfrm>
        </p:grpSpPr>
        <p:sp>
          <p:nvSpPr>
            <p:cNvPr id="18" name="Arrow: Pentagon 17">
              <a:extLst>
                <a:ext uri="{FF2B5EF4-FFF2-40B4-BE49-F238E27FC236}">
                  <a16:creationId xmlns:a16="http://schemas.microsoft.com/office/drawing/2014/main" id="{0D706BC7-2183-4447-852B-DFFE6E64DA9E}"/>
                </a:ext>
              </a:extLst>
            </p:cNvPr>
            <p:cNvSpPr/>
            <p:nvPr/>
          </p:nvSpPr>
          <p:spPr>
            <a:xfrm>
              <a:off x="-3729286" y="3047865"/>
              <a:ext cx="1332985" cy="410803"/>
            </a:xfrm>
            <a:prstGeom prst="homePlat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D19304DC-497E-45E9-9934-D937C08E5BD0}"/>
                </a:ext>
              </a:extLst>
            </p:cNvPr>
            <p:cNvSpPr/>
            <p:nvPr/>
          </p:nvSpPr>
          <p:spPr>
            <a:xfrm>
              <a:off x="-3760010" y="2951378"/>
              <a:ext cx="1229116" cy="540828"/>
            </a:xfrm>
            <a:prstGeom prst="rect">
              <a:avLst/>
            </a:prstGeom>
          </p:spPr>
          <p:txBody>
            <a:bodyPr wrap="square" lIns="108878" tIns="54439" rIns="108878" bIns="54439">
              <a:spAutoFit/>
            </a:bodyPr>
            <a:lstStyle/>
            <a:p>
              <a:pPr algn="ctr"/>
              <a:r>
                <a:rPr lang="th-TH" sz="2800" b="1" spc="-24" dirty="0">
                  <a:solidFill>
                    <a:schemeClr val="accent1">
                      <a:lumMod val="75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ส่วนที่ 1</a:t>
              </a:r>
              <a:endParaRPr lang="en-US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B8ED87DE-1A0B-45A3-B5CF-792AABFFC993}"/>
              </a:ext>
            </a:extLst>
          </p:cNvPr>
          <p:cNvGrpSpPr/>
          <p:nvPr/>
        </p:nvGrpSpPr>
        <p:grpSpPr>
          <a:xfrm>
            <a:off x="1943300" y="2318683"/>
            <a:ext cx="1355543" cy="540828"/>
            <a:chOff x="-8125700" y="6033152"/>
            <a:chExt cx="1444202" cy="540828"/>
          </a:xfrm>
        </p:grpSpPr>
        <p:sp>
          <p:nvSpPr>
            <p:cNvPr id="129" name="Arrow: Pentagon 128">
              <a:extLst>
                <a:ext uri="{FF2B5EF4-FFF2-40B4-BE49-F238E27FC236}">
                  <a16:creationId xmlns:a16="http://schemas.microsoft.com/office/drawing/2014/main" id="{855AC577-BD8C-4E4B-BC35-74A612AA8377}"/>
                </a:ext>
              </a:extLst>
            </p:cNvPr>
            <p:cNvSpPr/>
            <p:nvPr/>
          </p:nvSpPr>
          <p:spPr>
            <a:xfrm>
              <a:off x="-8125700" y="6092724"/>
              <a:ext cx="1444202" cy="410803"/>
            </a:xfrm>
            <a:prstGeom prst="homePlat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2DD96F59-63B9-4D06-AD43-2A329F1AB4DA}"/>
                </a:ext>
              </a:extLst>
            </p:cNvPr>
            <p:cNvSpPr/>
            <p:nvPr/>
          </p:nvSpPr>
          <p:spPr>
            <a:xfrm>
              <a:off x="-8014341" y="6033152"/>
              <a:ext cx="1292224" cy="540828"/>
            </a:xfrm>
            <a:prstGeom prst="rect">
              <a:avLst/>
            </a:prstGeom>
          </p:spPr>
          <p:txBody>
            <a:bodyPr wrap="square" lIns="108878" tIns="54439" rIns="108878" bIns="54439">
              <a:spAutoFit/>
            </a:bodyPr>
            <a:lstStyle/>
            <a:p>
              <a:r>
                <a:rPr lang="th-TH" sz="2800" b="1" spc="-24" dirty="0">
                  <a:solidFill>
                    <a:schemeClr val="accent1">
                      <a:lumMod val="75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ส่วนที่ 2</a:t>
              </a:r>
              <a:endParaRPr lang="en-US" sz="2800" b="1" dirty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pic>
        <p:nvPicPr>
          <p:cNvPr id="122" name="Picture 121">
            <a:extLst>
              <a:ext uri="{FF2B5EF4-FFF2-40B4-BE49-F238E27FC236}">
                <a16:creationId xmlns:a16="http://schemas.microsoft.com/office/drawing/2014/main" id="{24B6AFC3-F7AB-435C-AD83-E0EE16D5B7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25937" y="3542594"/>
            <a:ext cx="920576" cy="725487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E6150190-C29F-4D6C-AAA2-45B0BC4BAB3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66606" y="3535200"/>
            <a:ext cx="920576" cy="725487"/>
          </a:xfrm>
          <a:prstGeom prst="rect">
            <a:avLst/>
          </a:prstGeom>
        </p:spPr>
      </p:pic>
      <p:pic>
        <p:nvPicPr>
          <p:cNvPr id="124" name="Picture 123">
            <a:extLst>
              <a:ext uri="{FF2B5EF4-FFF2-40B4-BE49-F238E27FC236}">
                <a16:creationId xmlns:a16="http://schemas.microsoft.com/office/drawing/2014/main" id="{5D8E1EA2-8B8A-47DF-A271-B11EA7652D7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94743" y="3519313"/>
            <a:ext cx="920576" cy="731583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539CD14B-94A8-4414-A161-840360B9C62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35262" y="3506789"/>
            <a:ext cx="920576" cy="731583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0372C4E1-6666-4340-A27E-20DF0B6DCA4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30725" y="3521948"/>
            <a:ext cx="920576" cy="725487"/>
          </a:xfrm>
          <a:prstGeom prst="rect">
            <a:avLst/>
          </a:prstGeom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216654AF-B5A0-4359-9762-3B5EA8DF0D8B}"/>
              </a:ext>
            </a:extLst>
          </p:cNvPr>
          <p:cNvSpPr/>
          <p:nvPr/>
        </p:nvSpPr>
        <p:spPr>
          <a:xfrm>
            <a:off x="3598525" y="5019768"/>
            <a:ext cx="5559800" cy="1631216"/>
          </a:xfrm>
          <a:prstGeom prst="rect">
            <a:avLst/>
          </a:prstGeom>
          <a:ln w="57150"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เป้าหมายการคลังระยะยาว </a:t>
            </a:r>
            <a:r>
              <a:rPr lang="en-US" sz="2800" b="1" dirty="0">
                <a:solidFill>
                  <a:srgbClr val="3CA7B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</a:t>
            </a:r>
            <a:r>
              <a:rPr lang="th-TH" sz="2800" b="1" dirty="0">
                <a:solidFill>
                  <a:srgbClr val="3CA7B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การจัดทำงบประมาณแบบสมดุล</a:t>
            </a:r>
            <a:r>
              <a:rPr lang="en-US" sz="2800" b="1" dirty="0">
                <a:solidFill>
                  <a:srgbClr val="3CA7B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” </a:t>
            </a:r>
            <a:endParaRPr lang="th-TH" sz="2800" b="1" dirty="0">
              <a:solidFill>
                <a:srgbClr val="3CA7BA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รัฐบาลมุ่งบริหารรายได้และรายจ่ายให้อยู่ภายใต้กรอบความยั่งยืนทางการคลัง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เพิ่มประสิทธิภาพ</a:t>
            </a:r>
            <a:r>
              <a:rPr lang="th-TH" b="1" dirty="0">
                <a:solidFill>
                  <a:srgbClr val="3CA7B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รายได้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เพิ่มประสิทธิภาพการจัดเก็บภาษี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เพิ่มประสิทธิภาพ</a:t>
            </a:r>
            <a:r>
              <a:rPr lang="th-TH" b="1" dirty="0">
                <a:solidFill>
                  <a:srgbClr val="3CA7B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รายจ่าย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จำกัดการขยายตัวรายจ่ายประจำ </a:t>
            </a:r>
            <a:b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และเพิ่มสัดส่วนของรายจ่ายลงทุนให้สูงขึ้น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BC4FB931-DF52-48CE-AB69-CC61C153DF9F}"/>
              </a:ext>
            </a:extLst>
          </p:cNvPr>
          <p:cNvSpPr/>
          <p:nvPr/>
        </p:nvSpPr>
        <p:spPr>
          <a:xfrm>
            <a:off x="-77582" y="6732243"/>
            <a:ext cx="9233615" cy="190239"/>
          </a:xfrm>
          <a:prstGeom prst="rect">
            <a:avLst/>
          </a:prstGeom>
          <a:solidFill>
            <a:srgbClr val="3BA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F4DD9F2-C787-47A8-87EA-B784EEA2E91C}"/>
              </a:ext>
            </a:extLst>
          </p:cNvPr>
          <p:cNvGrpSpPr/>
          <p:nvPr/>
        </p:nvGrpSpPr>
        <p:grpSpPr>
          <a:xfrm>
            <a:off x="-13987" y="4773482"/>
            <a:ext cx="1356255" cy="523220"/>
            <a:chOff x="9182795" y="1528916"/>
            <a:chExt cx="1356255" cy="523220"/>
          </a:xfrm>
        </p:grpSpPr>
        <p:sp>
          <p:nvSpPr>
            <p:cNvPr id="128" name="Arrow: Pentagon 127">
              <a:extLst>
                <a:ext uri="{FF2B5EF4-FFF2-40B4-BE49-F238E27FC236}">
                  <a16:creationId xmlns:a16="http://schemas.microsoft.com/office/drawing/2014/main" id="{1FB29631-3606-4420-96DB-DC9F94D6DDE4}"/>
                </a:ext>
              </a:extLst>
            </p:cNvPr>
            <p:cNvSpPr/>
            <p:nvPr/>
          </p:nvSpPr>
          <p:spPr>
            <a:xfrm>
              <a:off x="9182795" y="1559939"/>
              <a:ext cx="1356255" cy="410803"/>
            </a:xfrm>
            <a:prstGeom prst="homePlat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D493EA7-D017-44A5-AB40-C23AB42FEC70}"/>
                </a:ext>
              </a:extLst>
            </p:cNvPr>
            <p:cNvSpPr/>
            <p:nvPr/>
          </p:nvSpPr>
          <p:spPr>
            <a:xfrm>
              <a:off x="9317038" y="1528916"/>
              <a:ext cx="107593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2800" b="1" dirty="0">
                  <a:solidFill>
                    <a:schemeClr val="accent1">
                      <a:lumMod val="75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ส่วนที่ 3 </a:t>
              </a:r>
              <a:endParaRPr lang="th-TH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955090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1755</TotalTime>
  <Words>154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Unicode MS</vt:lpstr>
      <vt:lpstr>Calibri</vt:lpstr>
      <vt:lpstr>Calibri Light</vt:lpstr>
      <vt:lpstr>Cordia New</vt:lpstr>
      <vt:lpstr>FontAwesome</vt:lpstr>
      <vt:lpstr>Lato Light</vt:lpstr>
      <vt:lpstr>TH SarabunPSK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ธารารัตน์ คุ้มแก้ว</dc:creator>
  <cp:lastModifiedBy>ธารารัตน์ คุ้มแก้ว</cp:lastModifiedBy>
  <cp:revision>124</cp:revision>
  <cp:lastPrinted>2018-05-28T07:47:06Z</cp:lastPrinted>
  <dcterms:created xsi:type="dcterms:W3CDTF">2018-05-10T03:27:09Z</dcterms:created>
  <dcterms:modified xsi:type="dcterms:W3CDTF">2018-05-28T10:12:20Z</dcterms:modified>
</cp:coreProperties>
</file>