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57" r:id="rId3"/>
    <p:sldId id="358" r:id="rId4"/>
    <p:sldId id="324" r:id="rId5"/>
    <p:sldId id="328" r:id="rId6"/>
    <p:sldId id="354" r:id="rId7"/>
    <p:sldId id="359" r:id="rId8"/>
    <p:sldId id="355" r:id="rId9"/>
    <p:sldId id="304" r:id="rId10"/>
    <p:sldId id="269" r:id="rId11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376092"/>
    <a:srgbClr val="FF00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ลักษณะสีอ่อน 3 - เน้น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ไม่มีลักษณะ ไม่มี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ลักษณะสีอ่อน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5441" autoAdjust="0"/>
  </p:normalViewPr>
  <p:slideViewPr>
    <p:cSldViewPr>
      <p:cViewPr varScale="1">
        <p:scale>
          <a:sx n="87" d="100"/>
          <a:sy n="87" d="100"/>
        </p:scale>
        <p:origin x="144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9"/>
            <a:ext cx="2946400" cy="492125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9"/>
            <a:ext cx="2946400" cy="492125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565A673-425B-4462-804B-76FC1009D5C9}" type="datetimeFigureOut">
              <a:rPr lang="en-US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80547"/>
            <a:ext cx="2946400" cy="492125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80547"/>
            <a:ext cx="2946400" cy="492125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78C694-5C1B-4B27-8BEF-3116009B43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07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15" y="9"/>
            <a:ext cx="2944813" cy="492125"/>
          </a:xfrm>
          <a:prstGeom prst="rect">
            <a:avLst/>
          </a:prstGeom>
        </p:spPr>
        <p:txBody>
          <a:bodyPr vert="horz" lIns="91567" tIns="45784" rIns="91567" bIns="45784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51290" y="9"/>
            <a:ext cx="2944813" cy="492125"/>
          </a:xfrm>
          <a:prstGeom prst="rect">
            <a:avLst/>
          </a:prstGeom>
        </p:spPr>
        <p:txBody>
          <a:bodyPr vert="horz" lIns="91567" tIns="45784" rIns="91567" bIns="45784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F4F21C9-231A-4963-AB42-C3DD2E0B3E11}" type="datetimeFigureOut">
              <a:rPr lang="th-TH"/>
              <a:pPr>
                <a:defRPr/>
              </a:pPr>
              <a:t>26/09/61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28688" y="739775"/>
            <a:ext cx="4940300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7" tIns="45784" rIns="91567" bIns="45784" rtlCol="0" anchor="ctr"/>
          <a:lstStyle/>
          <a:p>
            <a:pPr lvl="0"/>
            <a:endParaRPr lang="th-TH" noProof="0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458" y="4691063"/>
            <a:ext cx="5438775" cy="4443413"/>
          </a:xfrm>
          <a:prstGeom prst="rect">
            <a:avLst/>
          </a:prstGeom>
        </p:spPr>
        <p:txBody>
          <a:bodyPr vert="horz" lIns="91567" tIns="45784" rIns="91567" bIns="45784" rtlCol="0">
            <a:normAutofit/>
          </a:bodyPr>
          <a:lstStyle/>
          <a:p>
            <a:pPr lvl="0"/>
            <a:r>
              <a:rPr lang="th-TH" noProof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/>
              <a:t>ระดับที่สอง</a:t>
            </a:r>
          </a:p>
          <a:p>
            <a:pPr lvl="2"/>
            <a:r>
              <a:rPr lang="th-TH" noProof="0"/>
              <a:t>ระดับที่สาม</a:t>
            </a:r>
          </a:p>
          <a:p>
            <a:pPr lvl="3"/>
            <a:r>
              <a:rPr lang="th-TH" noProof="0"/>
              <a:t>ระดับที่สี่</a:t>
            </a:r>
          </a:p>
          <a:p>
            <a:pPr lvl="4"/>
            <a:r>
              <a:rPr lang="th-TH" noProof="0"/>
              <a:t>ระดับที่ห้า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5" y="9380547"/>
            <a:ext cx="2944813" cy="492125"/>
          </a:xfrm>
          <a:prstGeom prst="rect">
            <a:avLst/>
          </a:prstGeom>
        </p:spPr>
        <p:txBody>
          <a:bodyPr vert="horz" lIns="91567" tIns="45784" rIns="91567" bIns="45784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1290" y="9380547"/>
            <a:ext cx="2944813" cy="492125"/>
          </a:xfrm>
          <a:prstGeom prst="rect">
            <a:avLst/>
          </a:prstGeom>
        </p:spPr>
        <p:txBody>
          <a:bodyPr vert="horz" lIns="91567" tIns="45784" rIns="91567" bIns="45784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A21171C-582D-4762-8DB2-1AA79A32B130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486219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en-US" sz="180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37BF84-20DE-43F2-8037-28F7E5C94561}" type="slidenum">
              <a:rPr lang="en-US" altLang="en-US" smtClean="0">
                <a:latin typeface="Arial" charset="0"/>
                <a:cs typeface="Arial" charset="0"/>
              </a:rPr>
              <a:pPr/>
              <a:t>1</a:t>
            </a:fld>
            <a:endParaRPr lang="th-TH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5441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en-US" sz="1800" dirty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06E1808-ABE0-4AE9-BB97-476494665D8A}" type="slidenum">
              <a:rPr lang="en-US" altLang="en-US" smtClean="0">
                <a:latin typeface="Arial" charset="0"/>
                <a:cs typeface="Arial" charset="0"/>
              </a:rPr>
              <a:pPr/>
              <a:t>10</a:t>
            </a:fld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731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en-US" sz="180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899FF5-A937-4679-83CC-96B99C2DE498}" type="slidenum">
              <a:rPr lang="en-US" altLang="en-US" smtClean="0">
                <a:latin typeface="Arial" charset="0"/>
                <a:cs typeface="Arial" charset="0"/>
              </a:rPr>
              <a:pPr/>
              <a:t>2</a:t>
            </a:fld>
            <a:endParaRPr lang="th-TH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656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en-US" sz="180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2F33C6E-A353-4B45-8BE5-B1FCD4624DDA}" type="slidenum">
              <a:rPr lang="en-US" altLang="en-US" smtClean="0">
                <a:latin typeface="Arial" charset="0"/>
                <a:cs typeface="Arial" charset="0"/>
              </a:rPr>
              <a:pPr/>
              <a:t>3</a:t>
            </a:fld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796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en-US" sz="180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4D73D6-6150-4FE4-A187-E02C998E2FB5}" type="slidenum">
              <a:rPr lang="en-US" altLang="en-US" smtClean="0">
                <a:latin typeface="Arial" charset="0"/>
                <a:cs typeface="Arial" charset="0"/>
              </a:rPr>
              <a:pPr/>
              <a:t>4</a:t>
            </a:fld>
            <a:endParaRPr lang="th-TH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558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24B3C4C-3B0C-4D64-8544-F6340486FDCC}" type="slidenum">
              <a:rPr lang="th-TH" smtClean="0">
                <a:latin typeface="Arial" charset="0"/>
                <a:cs typeface="Arial" charset="0"/>
              </a:rPr>
              <a:pPr/>
              <a:t>5</a:t>
            </a:fld>
            <a:endParaRPr lang="th-TH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1727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33D40EA-17B3-47FA-A310-314788247EF6}" type="slidenum">
              <a:rPr lang="th-TH" altLang="en-US" sz="1200" smtClean="0"/>
              <a:pPr/>
              <a:t>6</a:t>
            </a:fld>
            <a:endParaRPr lang="th-TH" altLang="en-US" sz="1200"/>
          </a:p>
        </p:txBody>
      </p:sp>
    </p:spTree>
    <p:extLst>
      <p:ext uri="{BB962C8B-B14F-4D97-AF65-F5344CB8AC3E}">
        <p14:creationId xmlns:p14="http://schemas.microsoft.com/office/powerpoint/2010/main" val="73781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en-US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6B7B9C2-6B64-405B-A8C0-9E846B90903E}" type="slidenum">
              <a:rPr lang="th-TH" altLang="en-US" sz="1200" smtClean="0"/>
              <a:pPr/>
              <a:t>7</a:t>
            </a:fld>
            <a:endParaRPr lang="th-TH" altLang="en-US" sz="1200"/>
          </a:p>
        </p:txBody>
      </p:sp>
    </p:spTree>
    <p:extLst>
      <p:ext uri="{BB962C8B-B14F-4D97-AF65-F5344CB8AC3E}">
        <p14:creationId xmlns:p14="http://schemas.microsoft.com/office/powerpoint/2010/main" val="33467253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1171C-582D-4762-8DB2-1AA79A32B130}" type="slidenum">
              <a:rPr lang="th-TH" smtClean="0"/>
              <a:pPr>
                <a:defRPr/>
              </a:pPr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74769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en-US" sz="180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5C239B2-457B-4389-837E-6FF00D81CEDE}" type="slidenum">
              <a:rPr lang="en-US" altLang="en-US" smtClean="0">
                <a:latin typeface="Arial" charset="0"/>
                <a:cs typeface="Arial" charset="0"/>
              </a:rPr>
              <a:pPr/>
              <a:t>9</a:t>
            </a:fld>
            <a:endParaRPr lang="th-TH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518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A68F8-E6B8-446D-B650-44CFB2BB3E86}" type="datetimeFigureOut">
              <a:rPr lang="en-US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ADAFB-E6F1-44EA-A4C1-6BB3651E02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31136-5A26-4974-9618-8BA89474D52C}" type="datetimeFigureOut">
              <a:rPr lang="en-US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6DA7B-A554-4D2A-9FCF-D8EDCC70CB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08EC7-479A-4AE6-A0FC-7E612AB9CB0C}" type="datetimeFigureOut">
              <a:rPr lang="en-US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3BF1D-8EEF-40BC-A0FC-8AD93E427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F2AAA-5CA2-4360-8EB6-90BCBC6EBA5D}" type="datetimeFigureOut">
              <a:rPr lang="en-US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82789-A69F-42FC-9338-03E42711B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1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0D793-287B-49C2-A143-18F9B741D10A}" type="datetimeFigureOut">
              <a:rPr lang="en-US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9AD2C-E581-4999-B8A5-CCECB6D33D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0975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1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D2BDD-9C5A-4748-9FC7-8AC3F789E983}" type="datetimeFigureOut">
              <a:rPr lang="en-US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19203-B68B-42EF-B76C-64D6F235B0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3456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1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70CFB-A123-45C6-A530-57067E516DBF}" type="datetimeFigureOut">
              <a:rPr lang="en-US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347AB-DE15-4BA8-954B-9BFB5B0176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8846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35A52-78D3-4A15-87C7-B0638DA1946C}" type="datetimeFigureOut">
              <a:rPr lang="en-US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D3C70-9163-41CC-B7A4-BC089E942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D6B06-C05A-4938-8311-246AA6CB5613}" type="datetimeFigureOut">
              <a:rPr lang="en-US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68DAE-3C8E-49AE-9F5C-2C725F636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D62E8-41E2-47A2-9BF2-1D8DFF51FC20}" type="datetimeFigureOut">
              <a:rPr lang="en-US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E4594-A951-4C0E-89CB-C5E31E6B11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AE677-86F8-4A86-B9FB-5832ACADD4A9}" type="datetimeFigureOut">
              <a:rPr lang="en-US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22B3A-66B6-4F9C-A234-82C4267849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2EC53-463F-4E22-AA9D-39874B097EB1}" type="datetimeFigureOut">
              <a:rPr lang="en-US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8B15B-D01C-49D8-BB84-EBC934D02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CFC3E-B735-436B-A8E7-EAA4896714D0}" type="datetimeFigureOut">
              <a:rPr lang="en-US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10974-1F8F-4860-BC27-DFDD28BDB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6AF3E-9738-4319-8B87-0DABE4C47207}" type="datetimeFigureOut">
              <a:rPr lang="en-US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54997-5E80-4FA5-93A0-5D01A1E042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72E8A-E67B-4B59-83CF-AD344A904BD9}" type="datetimeFigureOut">
              <a:rPr lang="en-US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66055-5D49-4754-B0A3-10358F7A5A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593654-EF82-4914-8DA8-162DDFDEDE07}" type="datetimeFigureOut">
              <a:rPr lang="en-US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6A99EA-C843-412F-93A0-A1C0867B9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ubtitle 2"/>
          <p:cNvSpPr>
            <a:spLocks noGrp="1"/>
          </p:cNvSpPr>
          <p:nvPr>
            <p:ph type="subTitle" idx="1"/>
          </p:nvPr>
        </p:nvSpPr>
        <p:spPr>
          <a:xfrm>
            <a:off x="2268538" y="2708275"/>
            <a:ext cx="6400800" cy="1368425"/>
          </a:xfrm>
        </p:spPr>
        <p:txBody>
          <a:bodyPr/>
          <a:lstStyle/>
          <a:p>
            <a:pPr eaLnBrk="1" hangingPunct="1"/>
            <a:r>
              <a:rPr lang="th-TH" b="1">
                <a:solidFill>
                  <a:schemeClr val="bg1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27 กันยายน </a:t>
            </a:r>
            <a:r>
              <a:rPr lang="th-TH" b="1" dirty="0">
                <a:solidFill>
                  <a:schemeClr val="bg1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2561</a:t>
            </a:r>
          </a:p>
        </p:txBody>
      </p:sp>
      <p:sp>
        <p:nvSpPr>
          <p:cNvPr id="2051" name="Title 1"/>
          <p:cNvSpPr txBox="1">
            <a:spLocks/>
          </p:cNvSpPr>
          <p:nvPr/>
        </p:nvSpPr>
        <p:spPr bwMode="auto">
          <a:xfrm>
            <a:off x="0" y="692150"/>
            <a:ext cx="91440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2813"/>
            <a:r>
              <a:rPr lang="th-TH" sz="3600" b="1" dirty="0">
                <a:solidFill>
                  <a:schemeClr val="bg1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รายงานภาวะเศรษฐกิจการคลัง</a:t>
            </a:r>
            <a:br>
              <a:rPr lang="th-TH" sz="3600" b="1" dirty="0">
                <a:solidFill>
                  <a:schemeClr val="bg1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</a:br>
            <a:r>
              <a:rPr lang="th-TH" sz="3600" b="1" dirty="0">
                <a:solidFill>
                  <a:schemeClr val="bg1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ประจำเดือนสิงหาคม ปี 2561</a:t>
            </a:r>
            <a:endParaRPr lang="en-US" sz="3600" b="1" dirty="0">
              <a:solidFill>
                <a:schemeClr val="bg1"/>
              </a:solidFill>
              <a:latin typeface="TH SarabunPSK" pitchFamily="34" charset="-34"/>
              <a:ea typeface="Tahoma" pitchFamily="34" charset="0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สี่เหลี่ยมผืนผ้า 6"/>
          <p:cNvSpPr>
            <a:spLocks noChangeArrowheads="1"/>
          </p:cNvSpPr>
          <p:nvPr/>
        </p:nvSpPr>
        <p:spPr bwMode="auto">
          <a:xfrm>
            <a:off x="0" y="130175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en-US" sz="4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เครื่องชี้เศรษฐกิจไทยด้านเสถียรภาพ</a:t>
            </a:r>
            <a:endParaRPr lang="th-TH" altLang="en-US" sz="4000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BD9E2F5-428B-4A98-AEB9-B6197DF4C7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471075"/>
              </p:ext>
            </p:extLst>
          </p:nvPr>
        </p:nvGraphicFramePr>
        <p:xfrm>
          <a:off x="118002" y="1159435"/>
          <a:ext cx="8932546" cy="4707965"/>
        </p:xfrm>
        <a:graphic>
          <a:graphicData uri="http://schemas.openxmlformats.org/drawingml/2006/table">
            <a:tbl>
              <a:tblPr/>
              <a:tblGrid>
                <a:gridCol w="3683895">
                  <a:extLst>
                    <a:ext uri="{9D8B030D-6E8A-4147-A177-3AD203B41FA5}">
                      <a16:colId xmlns:a16="http://schemas.microsoft.com/office/drawing/2014/main" val="1569114327"/>
                    </a:ext>
                  </a:extLst>
                </a:gridCol>
                <a:gridCol w="470163">
                  <a:extLst>
                    <a:ext uri="{9D8B030D-6E8A-4147-A177-3AD203B41FA5}">
                      <a16:colId xmlns:a16="http://schemas.microsoft.com/office/drawing/2014/main" val="3617053416"/>
                    </a:ext>
                  </a:extLst>
                </a:gridCol>
                <a:gridCol w="470163">
                  <a:extLst>
                    <a:ext uri="{9D8B030D-6E8A-4147-A177-3AD203B41FA5}">
                      <a16:colId xmlns:a16="http://schemas.microsoft.com/office/drawing/2014/main" val="401249050"/>
                    </a:ext>
                  </a:extLst>
                </a:gridCol>
                <a:gridCol w="470163">
                  <a:extLst>
                    <a:ext uri="{9D8B030D-6E8A-4147-A177-3AD203B41FA5}">
                      <a16:colId xmlns:a16="http://schemas.microsoft.com/office/drawing/2014/main" val="4008864597"/>
                    </a:ext>
                  </a:extLst>
                </a:gridCol>
                <a:gridCol w="470163">
                  <a:extLst>
                    <a:ext uri="{9D8B030D-6E8A-4147-A177-3AD203B41FA5}">
                      <a16:colId xmlns:a16="http://schemas.microsoft.com/office/drawing/2014/main" val="2909667191"/>
                    </a:ext>
                  </a:extLst>
                </a:gridCol>
                <a:gridCol w="470163">
                  <a:extLst>
                    <a:ext uri="{9D8B030D-6E8A-4147-A177-3AD203B41FA5}">
                      <a16:colId xmlns:a16="http://schemas.microsoft.com/office/drawing/2014/main" val="3547621418"/>
                    </a:ext>
                  </a:extLst>
                </a:gridCol>
                <a:gridCol w="470163">
                  <a:extLst>
                    <a:ext uri="{9D8B030D-6E8A-4147-A177-3AD203B41FA5}">
                      <a16:colId xmlns:a16="http://schemas.microsoft.com/office/drawing/2014/main" val="488008964"/>
                    </a:ext>
                  </a:extLst>
                </a:gridCol>
                <a:gridCol w="470163">
                  <a:extLst>
                    <a:ext uri="{9D8B030D-6E8A-4147-A177-3AD203B41FA5}">
                      <a16:colId xmlns:a16="http://schemas.microsoft.com/office/drawing/2014/main" val="2523268299"/>
                    </a:ext>
                  </a:extLst>
                </a:gridCol>
                <a:gridCol w="470163">
                  <a:extLst>
                    <a:ext uri="{9D8B030D-6E8A-4147-A177-3AD203B41FA5}">
                      <a16:colId xmlns:a16="http://schemas.microsoft.com/office/drawing/2014/main" val="2280482568"/>
                    </a:ext>
                  </a:extLst>
                </a:gridCol>
                <a:gridCol w="470163">
                  <a:extLst>
                    <a:ext uri="{9D8B030D-6E8A-4147-A177-3AD203B41FA5}">
                      <a16:colId xmlns:a16="http://schemas.microsoft.com/office/drawing/2014/main" val="1073207609"/>
                    </a:ext>
                  </a:extLst>
                </a:gridCol>
                <a:gridCol w="47016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7021">
                  <a:extLst>
                    <a:ext uri="{9D8B030D-6E8A-4147-A177-3AD203B41FA5}">
                      <a16:colId xmlns:a16="http://schemas.microsoft.com/office/drawing/2014/main" val="2169038809"/>
                    </a:ext>
                  </a:extLst>
                </a:gridCol>
              </a:tblGrid>
              <a:tr h="37771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เสถียรภาพเศรษฐกิจ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168710"/>
                  </a:ext>
                </a:extLst>
              </a:tr>
              <a:tr h="37771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Q1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Q2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Q3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Q4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Q1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Q2</a:t>
                      </a:r>
                      <a:endParaRPr lang="th-TH" sz="1600" b="1" i="0" u="none" strike="noStrike" dirty="0">
                        <a:solidFill>
                          <a:srgbClr val="FFFFFF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ก.ค.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ส.ค.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YTD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9982"/>
                  </a:ext>
                </a:extLst>
              </a:tr>
              <a:tr h="377713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ภายนอกประเทศ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h-TH" sz="1600" b="0" i="0" u="none" strike="noStrike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h-TH" sz="1600" b="0" i="0" u="none" strike="noStrike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h-TH" sz="1600" b="0" i="0" u="none" strike="noStrike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086967"/>
                  </a:ext>
                </a:extLst>
              </a:tr>
              <a:tr h="377713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ดุลบัญชีเดินสะพัด (พันล้าน $)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48.2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49.2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15.0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7.8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13.7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12.7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17.1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6.4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1.1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-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22.5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4439602"/>
                  </a:ext>
                </a:extLst>
              </a:tr>
              <a:tr h="377713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ทุนสำรองทางการ (พันล้าน $)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171.9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202.5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180.9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185.5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199.3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202.6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214.3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206.8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205.5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204.5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204.3*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9543399"/>
                  </a:ext>
                </a:extLst>
              </a:tr>
              <a:tr h="397435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ฐานะซื้อเงินตราต่างประเทศล่วงหน้าสุทธิ (พันล้าน $)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25.8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36.7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26.7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31.3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31.2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36.4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35.</a:t>
                      </a: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8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33.0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32.5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32.3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32.3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5969856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ทุนสำรองทางการ/หนี้ ตปท.ระยะสั้น (เท่า)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3.2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3.3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3.3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3.3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3.2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3.3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3.4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3.4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3.5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-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3.5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0937963"/>
                  </a:ext>
                </a:extLst>
              </a:tr>
              <a:tr h="377713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ภายในประเทศ 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16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16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16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1600" b="0" i="0" u="none" strike="noStrike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562745"/>
                  </a:ext>
                </a:extLst>
              </a:tr>
              <a:tr h="377713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เงินเฟ้อทั่วไป (%</a:t>
                      </a:r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y-o-y) 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0.2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0.7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1.3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0.1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0.4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0.9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0.6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1.3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1.5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1.6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1.1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9007384"/>
                  </a:ext>
                </a:extLst>
              </a:tr>
              <a:tr h="377713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เงินเฟ้อพื้นฐาน (%</a:t>
                      </a:r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y-o-y) 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0.7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0.6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0.7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0.5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0.5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0.6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0.6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0.8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0.8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0.8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0.7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1225798"/>
                  </a:ext>
                </a:extLst>
              </a:tr>
              <a:tr h="377713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อัตราการว่างงาน (%)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1.0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1.2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1.2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1.2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1.2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1.1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1.2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1.1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1.0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1.0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1.1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0786611"/>
                  </a:ext>
                </a:extLst>
              </a:tr>
              <a:tr h="377713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หนี้สาธารณะ/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GDP (%) 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40.8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1.2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1.7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41.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1.9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41.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41.2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41.0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40.9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-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40.9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606144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208B7FF-3473-400D-B07C-0B315AC4D3B3}"/>
              </a:ext>
            </a:extLst>
          </p:cNvPr>
          <p:cNvSpPr txBox="1"/>
          <p:nvPr/>
        </p:nvSpPr>
        <p:spPr>
          <a:xfrm>
            <a:off x="145375" y="5943600"/>
            <a:ext cx="396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*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 ณ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14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ก.ย.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561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9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0" y="762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0083" rIns="80165" bIns="40083"/>
          <a:lstStyle/>
          <a:p>
            <a:pPr algn="ctr"/>
            <a:r>
              <a:rPr lang="th-TH" altLang="en-US" sz="3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เครื่องชี้เศรษฐกิจไทยด้านการบริโภคภาคเอกชน</a:t>
            </a:r>
            <a:endParaRPr lang="en-US" altLang="en-US" sz="36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1C7C315-FA26-4FB2-8B2A-4877AF327F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32689"/>
              </p:ext>
            </p:extLst>
          </p:nvPr>
        </p:nvGraphicFramePr>
        <p:xfrm>
          <a:off x="152400" y="1066800"/>
          <a:ext cx="8915400" cy="5333365"/>
        </p:xfrm>
        <a:graphic>
          <a:graphicData uri="http://schemas.openxmlformats.org/drawingml/2006/table">
            <a:tbl>
              <a:tblPr/>
              <a:tblGrid>
                <a:gridCol w="3507696">
                  <a:extLst>
                    <a:ext uri="{9D8B030D-6E8A-4147-A177-3AD203B41FA5}">
                      <a16:colId xmlns:a16="http://schemas.microsoft.com/office/drawing/2014/main" val="1768631282"/>
                    </a:ext>
                  </a:extLst>
                </a:gridCol>
                <a:gridCol w="511538">
                  <a:extLst>
                    <a:ext uri="{9D8B030D-6E8A-4147-A177-3AD203B41FA5}">
                      <a16:colId xmlns:a16="http://schemas.microsoft.com/office/drawing/2014/main" val="4119133998"/>
                    </a:ext>
                  </a:extLst>
                </a:gridCol>
                <a:gridCol w="511538">
                  <a:extLst>
                    <a:ext uri="{9D8B030D-6E8A-4147-A177-3AD203B41FA5}">
                      <a16:colId xmlns:a16="http://schemas.microsoft.com/office/drawing/2014/main" val="3298595356"/>
                    </a:ext>
                  </a:extLst>
                </a:gridCol>
                <a:gridCol w="511538">
                  <a:extLst>
                    <a:ext uri="{9D8B030D-6E8A-4147-A177-3AD203B41FA5}">
                      <a16:colId xmlns:a16="http://schemas.microsoft.com/office/drawing/2014/main" val="1191422255"/>
                    </a:ext>
                  </a:extLst>
                </a:gridCol>
                <a:gridCol w="438463">
                  <a:extLst>
                    <a:ext uri="{9D8B030D-6E8A-4147-A177-3AD203B41FA5}">
                      <a16:colId xmlns:a16="http://schemas.microsoft.com/office/drawing/2014/main" val="2629991760"/>
                    </a:ext>
                  </a:extLst>
                </a:gridCol>
                <a:gridCol w="438463">
                  <a:extLst>
                    <a:ext uri="{9D8B030D-6E8A-4147-A177-3AD203B41FA5}">
                      <a16:colId xmlns:a16="http://schemas.microsoft.com/office/drawing/2014/main" val="1626827472"/>
                    </a:ext>
                  </a:extLst>
                </a:gridCol>
                <a:gridCol w="365385">
                  <a:extLst>
                    <a:ext uri="{9D8B030D-6E8A-4147-A177-3AD203B41FA5}">
                      <a16:colId xmlns:a16="http://schemas.microsoft.com/office/drawing/2014/main" val="2397969168"/>
                    </a:ext>
                  </a:extLst>
                </a:gridCol>
                <a:gridCol w="438463">
                  <a:extLst>
                    <a:ext uri="{9D8B030D-6E8A-4147-A177-3AD203B41FA5}">
                      <a16:colId xmlns:a16="http://schemas.microsoft.com/office/drawing/2014/main" val="562737093"/>
                    </a:ext>
                  </a:extLst>
                </a:gridCol>
                <a:gridCol w="438463">
                  <a:extLst>
                    <a:ext uri="{9D8B030D-6E8A-4147-A177-3AD203B41FA5}">
                      <a16:colId xmlns:a16="http://schemas.microsoft.com/office/drawing/2014/main" val="3052322585"/>
                    </a:ext>
                  </a:extLst>
                </a:gridCol>
                <a:gridCol w="4384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8463">
                  <a:extLst>
                    <a:ext uri="{9D8B030D-6E8A-4147-A177-3AD203B41FA5}">
                      <a16:colId xmlns:a16="http://schemas.microsoft.com/office/drawing/2014/main" val="4263985238"/>
                    </a:ext>
                  </a:extLst>
                </a:gridCol>
                <a:gridCol w="438463">
                  <a:extLst>
                    <a:ext uri="{9D8B030D-6E8A-4147-A177-3AD203B41FA5}">
                      <a16:colId xmlns:a16="http://schemas.microsoft.com/office/drawing/2014/main" val="715787262"/>
                    </a:ext>
                  </a:extLst>
                </a:gridCol>
                <a:gridCol w="438464">
                  <a:extLst>
                    <a:ext uri="{9D8B030D-6E8A-4147-A177-3AD203B41FA5}">
                      <a16:colId xmlns:a16="http://schemas.microsoft.com/office/drawing/2014/main" val="3147200350"/>
                    </a:ext>
                  </a:extLst>
                </a:gridCol>
              </a:tblGrid>
              <a:tr h="345440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อัตราการขยายตัว 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th-TH" sz="1600" b="1" i="0" u="none" strike="noStrike" dirty="0">
                        <a:solidFill>
                          <a:srgbClr val="FFFFFF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764807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(สัดส่วน ต่อ </a:t>
                      </a:r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GDP) 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Q1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Q2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Q3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Q4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Q1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Q2</a:t>
                      </a:r>
                      <a:endParaRPr lang="th-TH" sz="1600" b="1" i="0" u="none" strike="noStrike" dirty="0">
                        <a:solidFill>
                          <a:srgbClr val="FFFFFF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2M</a:t>
                      </a:r>
                    </a:p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/Q3</a:t>
                      </a:r>
                      <a:endParaRPr lang="th-TH" sz="1600" b="1" i="0" u="none" strike="noStrike" dirty="0">
                        <a:solidFill>
                          <a:srgbClr val="FFFFFF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ก.ค.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ส.ค.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YTD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972191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Real GDP  (% </a:t>
                      </a:r>
                      <a:r>
                        <a:rPr lang="en-US" sz="1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yoy</a:t>
                      </a:r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 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3278597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800" b="1" i="0" u="sng" strike="noStrike" dirty="0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การบริโภคภาคเอกชน ณ ราคาคงที่ (50.8%) 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235324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เครื่องชี้การบริโภคภาคเอกชน 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0" i="0" u="none" strike="noStrike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0" i="0" u="none" strike="noStrike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0" i="0" u="none" strike="noStrike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0" i="0" u="none" strike="noStrike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h-TH" sz="18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h-TH" sz="18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h-TH" sz="18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0" i="0" u="none" strike="noStrike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585371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ภาษีมูลค่าเพิ่ม ณ ราคาคงที่ (%</a:t>
                      </a:r>
                      <a:r>
                        <a:rPr lang="en-US" sz="18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yoy</a:t>
                      </a:r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6.0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9.4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18.2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1.7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6.2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2755466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</a:t>
                      </a:r>
                      <a:r>
                        <a:rPr lang="en-US" sz="18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qoq_SA</a:t>
                      </a:r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/ %</a:t>
                      </a:r>
                      <a:r>
                        <a:rPr lang="en-US" sz="18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mom_SA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97157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2.1</a:t>
                      </a:r>
                      <a:endParaRPr lang="th-TH" sz="1600" b="1" i="1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0.7</a:t>
                      </a:r>
                      <a:endParaRPr lang="th-TH" sz="1600" b="1" i="1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2.0</a:t>
                      </a:r>
                      <a:endParaRPr lang="th-TH" sz="1600" b="1" i="1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-0.3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1.6</a:t>
                      </a:r>
                      <a:endParaRPr lang="th-TH" sz="1600" b="1" i="1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2.4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6.1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-2.4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241517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ปริมาณการจำหน่ายรถยนต์นั่ง (%</a:t>
                      </a:r>
                      <a:r>
                        <a:rPr lang="en-US" sz="18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yoy</a:t>
                      </a:r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-6.5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23.7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38.7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13.9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33.9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12.1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23.6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24.3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21.4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27.2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19.5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622219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</a:t>
                      </a:r>
                      <a:r>
                        <a:rPr lang="en-US" sz="1800" b="1" i="1" u="none" strike="noStrike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qoq_SA</a:t>
                      </a:r>
                      <a:r>
                        <a:rPr lang="en-US" sz="18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/ %</a:t>
                      </a:r>
                      <a:r>
                        <a:rPr lang="en-US" sz="1800" b="1" i="1" u="none" strike="noStrike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mom_SA</a:t>
                      </a:r>
                      <a:endParaRPr lang="en-US" sz="1800" b="1" i="1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97157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21.9</a:t>
                      </a:r>
                      <a:endParaRPr lang="th-TH" sz="1600" b="1" i="1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-1.2</a:t>
                      </a:r>
                      <a:endParaRPr lang="th-TH" sz="1600" b="1" i="1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1.4</a:t>
                      </a:r>
                      <a:endParaRPr lang="th-TH" sz="1600" b="1" i="1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9.9</a:t>
                      </a:r>
                      <a:endParaRPr lang="th-TH" sz="1600" b="1" i="1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1.4</a:t>
                      </a:r>
                      <a:endParaRPr lang="th-TH" sz="1600" b="1" i="1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9.3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-4.4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3.4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0163163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ปริมาณรถจักรยานยนต์จดทะเบียนใหม่ (% </a:t>
                      </a:r>
                      <a:r>
                        <a:rPr lang="en-US" sz="18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yoy</a:t>
                      </a:r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 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-1.7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-5.8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0.1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-4.0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3.9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-2.9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4515430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%</a:t>
                      </a:r>
                      <a:r>
                        <a:rPr lang="en-US" sz="1800" b="1" i="1" u="none" strike="noStrike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qoq_SA</a:t>
                      </a:r>
                      <a:r>
                        <a:rPr lang="en-US" sz="18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/ %</a:t>
                      </a:r>
                      <a:r>
                        <a:rPr lang="en-US" sz="1800" b="1" i="1" u="none" strike="noStrike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mom_SA</a:t>
                      </a:r>
                      <a:endParaRPr lang="en-US" sz="1800" b="1" i="1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97157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</a:t>
                      </a:r>
                      <a:r>
                        <a:rPr lang="en-US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1600" b="1" i="1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3.9</a:t>
                      </a:r>
                      <a:endParaRPr lang="th-TH" sz="1600" b="1" i="1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-3.4</a:t>
                      </a:r>
                      <a:endParaRPr lang="th-TH" sz="1600" b="1" i="1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2.7</a:t>
                      </a:r>
                      <a:endParaRPr lang="th-TH" sz="1600" b="1" i="1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-4.8</a:t>
                      </a:r>
                      <a:endParaRPr lang="th-TH" sz="1600" b="1" i="1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-0.3</a:t>
                      </a:r>
                      <a:endParaRPr lang="th-TH" sz="1600" b="1" i="1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i="1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2.0</a:t>
                      </a:r>
                      <a:endParaRPr lang="th-TH" sz="1600" b="1" i="1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2.1</a:t>
                      </a:r>
                      <a:endParaRPr lang="th-TH" sz="1600" b="1" i="1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i="1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9711494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รายได้เกษตรกรที่แท้จริง (คำนวณโดย สศค.)  (% </a:t>
                      </a:r>
                      <a:r>
                        <a:rPr lang="en-US" sz="18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yoy</a:t>
                      </a:r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 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2.8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17.9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14.0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3.1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-8.5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-2.5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5.3</a:t>
                      </a:r>
                      <a:endParaRPr lang="th-TH" sz="1600" b="1" i="1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3.6</a:t>
                      </a:r>
                      <a:endParaRPr lang="th-TH" sz="1600" b="1" i="1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3.7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3.4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1.4</a:t>
                      </a:r>
                      <a:endParaRPr lang="th-TH" sz="1600" b="1" i="1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9386681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ปริมาณนำเข้าสินค้าอุปโภคบริโภค (%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yoy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11.6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n.a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n.a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8.9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7742598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%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qoq_SA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/ %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mom_SA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4.2</a:t>
                      </a:r>
                      <a:endParaRPr lang="th-TH" sz="1600" b="1" i="1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0.9</a:t>
                      </a:r>
                      <a:endParaRPr lang="th-TH" sz="1600" b="1" i="1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r>
                        <a:rPr lang="en-US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th-TH" sz="1600" b="1" i="1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1.3</a:t>
                      </a:r>
                      <a:endParaRPr lang="th-TH" sz="1600" b="1" i="1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5.2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n.a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-3.7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n.a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750616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ดัชนีความเชื่อมั่นผู้บริโภค  (ระดับ)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62.2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64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.0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64.2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64.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62.4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65.2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66.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67.5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69.7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69.1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70.2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67.7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8910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0483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9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0" y="188913"/>
            <a:ext cx="91440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0083" rIns="80165" bIns="40083"/>
          <a:lstStyle/>
          <a:p>
            <a:pPr algn="ctr"/>
            <a:r>
              <a:rPr lang="th-TH" altLang="en-US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เครื่องชี้เศรษฐกิจไทยด้านการลงทุนภาคเอกชน</a:t>
            </a:r>
            <a:endParaRPr lang="en-US" altLang="en-US" sz="32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6C69108-9D35-43F9-B912-FD4930320C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825031"/>
              </p:ext>
            </p:extLst>
          </p:nvPr>
        </p:nvGraphicFramePr>
        <p:xfrm>
          <a:off x="152400" y="990598"/>
          <a:ext cx="8915402" cy="5339663"/>
        </p:xfrm>
        <a:graphic>
          <a:graphicData uri="http://schemas.openxmlformats.org/drawingml/2006/table">
            <a:tbl>
              <a:tblPr/>
              <a:tblGrid>
                <a:gridCol w="2802673">
                  <a:extLst>
                    <a:ext uri="{9D8B030D-6E8A-4147-A177-3AD203B41FA5}">
                      <a16:colId xmlns:a16="http://schemas.microsoft.com/office/drawing/2014/main" val="1740038043"/>
                    </a:ext>
                  </a:extLst>
                </a:gridCol>
                <a:gridCol w="459058">
                  <a:extLst>
                    <a:ext uri="{9D8B030D-6E8A-4147-A177-3AD203B41FA5}">
                      <a16:colId xmlns:a16="http://schemas.microsoft.com/office/drawing/2014/main" val="2925995873"/>
                    </a:ext>
                  </a:extLst>
                </a:gridCol>
                <a:gridCol w="434898">
                  <a:extLst>
                    <a:ext uri="{9D8B030D-6E8A-4147-A177-3AD203B41FA5}">
                      <a16:colId xmlns:a16="http://schemas.microsoft.com/office/drawing/2014/main" val="181490189"/>
                    </a:ext>
                  </a:extLst>
                </a:gridCol>
                <a:gridCol w="434898">
                  <a:extLst>
                    <a:ext uri="{9D8B030D-6E8A-4147-A177-3AD203B41FA5}">
                      <a16:colId xmlns:a16="http://schemas.microsoft.com/office/drawing/2014/main" val="3615159168"/>
                    </a:ext>
                  </a:extLst>
                </a:gridCol>
                <a:gridCol w="434898">
                  <a:extLst>
                    <a:ext uri="{9D8B030D-6E8A-4147-A177-3AD203B41FA5}">
                      <a16:colId xmlns:a16="http://schemas.microsoft.com/office/drawing/2014/main" val="1538931920"/>
                    </a:ext>
                  </a:extLst>
                </a:gridCol>
                <a:gridCol w="434898">
                  <a:extLst>
                    <a:ext uri="{9D8B030D-6E8A-4147-A177-3AD203B41FA5}">
                      <a16:colId xmlns:a16="http://schemas.microsoft.com/office/drawing/2014/main" val="1717361230"/>
                    </a:ext>
                  </a:extLst>
                </a:gridCol>
                <a:gridCol w="434898">
                  <a:extLst>
                    <a:ext uri="{9D8B030D-6E8A-4147-A177-3AD203B41FA5}">
                      <a16:colId xmlns:a16="http://schemas.microsoft.com/office/drawing/2014/main" val="131296672"/>
                    </a:ext>
                  </a:extLst>
                </a:gridCol>
                <a:gridCol w="507381">
                  <a:extLst>
                    <a:ext uri="{9D8B030D-6E8A-4147-A177-3AD203B41FA5}">
                      <a16:colId xmlns:a16="http://schemas.microsoft.com/office/drawing/2014/main" val="2796410194"/>
                    </a:ext>
                  </a:extLst>
                </a:gridCol>
                <a:gridCol w="507381">
                  <a:extLst>
                    <a:ext uri="{9D8B030D-6E8A-4147-A177-3AD203B41FA5}">
                      <a16:colId xmlns:a16="http://schemas.microsoft.com/office/drawing/2014/main" val="3315241402"/>
                    </a:ext>
                  </a:extLst>
                </a:gridCol>
                <a:gridCol w="5073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2346">
                  <a:extLst>
                    <a:ext uri="{9D8B030D-6E8A-4147-A177-3AD203B41FA5}">
                      <a16:colId xmlns:a16="http://schemas.microsoft.com/office/drawing/2014/main" val="1551589838"/>
                    </a:ext>
                  </a:extLst>
                </a:gridCol>
                <a:gridCol w="652346">
                  <a:extLst>
                    <a:ext uri="{9D8B030D-6E8A-4147-A177-3AD203B41FA5}">
                      <a16:colId xmlns:a16="http://schemas.microsoft.com/office/drawing/2014/main" val="2451420574"/>
                    </a:ext>
                  </a:extLst>
                </a:gridCol>
                <a:gridCol w="652346">
                  <a:extLst>
                    <a:ext uri="{9D8B030D-6E8A-4147-A177-3AD203B41FA5}">
                      <a16:colId xmlns:a16="http://schemas.microsoft.com/office/drawing/2014/main" val="898520153"/>
                    </a:ext>
                  </a:extLst>
                </a:gridCol>
              </a:tblGrid>
              <a:tr h="300957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อัตราการขยายตัว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lang="th-TH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908307"/>
                  </a:ext>
                </a:extLst>
              </a:tr>
              <a:tr h="300957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(สัดส่วน ต่อ </a:t>
                      </a:r>
                      <a:r>
                        <a:rPr lang="en-US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GDP) 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Q1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Q2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Q3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Q4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Q1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Q2</a:t>
                      </a:r>
                      <a:endParaRPr lang="th-TH" sz="1600" b="1" i="0" u="none" strike="noStrike" dirty="0">
                        <a:solidFill>
                          <a:srgbClr val="FFFFFF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2M/Q3</a:t>
                      </a:r>
                      <a:endParaRPr lang="th-TH" sz="1600" b="1" i="0" u="none" strike="noStrike" dirty="0">
                        <a:solidFill>
                          <a:srgbClr val="FFFFFF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ก.ค.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ส.ค.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YTD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455211"/>
                  </a:ext>
                </a:extLst>
              </a:tr>
              <a:tr h="300957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700" b="1" i="0" u="sng" strike="noStrike" dirty="0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การลงทุนภาคเอกชน ณ ราคาคงที่ (17.6%) 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-1.1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3.2</a:t>
                      </a:r>
                      <a:endParaRPr lang="th-TH" sz="16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</a:t>
                      </a:r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16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573163"/>
                  </a:ext>
                </a:extLst>
              </a:tr>
              <a:tr h="300957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การลงทุนในเครื่องจักรภาคเอกชน (14.0%)    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-0.4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3.3</a:t>
                      </a:r>
                      <a:endParaRPr lang="th-TH" sz="16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</a:t>
                      </a:r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16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147773"/>
                  </a:ext>
                </a:extLst>
              </a:tr>
              <a:tr h="300957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การลงทุนในก่อสร้างภาคเอกชน (3.5%) 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-1.0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-4.2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-1.0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-2.3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2.8</a:t>
                      </a:r>
                      <a:endParaRPr lang="th-TH" sz="16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</a:t>
                      </a:r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566299"/>
                  </a:ext>
                </a:extLst>
              </a:tr>
              <a:tr h="300957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7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เครื่องชี้การลงทุนภาคเอกชน 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6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3214216"/>
                  </a:ext>
                </a:extLst>
              </a:tr>
              <a:tr h="300957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ภาษีธุรกรรมอสังหาริมทรัพย์ (% </a:t>
                      </a:r>
                      <a:r>
                        <a:rPr lang="en-US" sz="1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yoy</a:t>
                      </a:r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 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-2.5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-0.9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-9.5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-8.5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12.8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2.8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14.9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15.0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19.5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15.4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23.3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16.1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1650082"/>
                  </a:ext>
                </a:extLst>
              </a:tr>
              <a:tr h="3009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%</a:t>
                      </a:r>
                      <a:r>
                        <a:rPr lang="en-US" sz="1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qoq_SA</a:t>
                      </a:r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/ %</a:t>
                      </a:r>
                      <a:r>
                        <a:rPr lang="en-US" sz="1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mom_SA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97157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600" b="0" i="1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16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-3.6</a:t>
                      </a:r>
                      <a:endParaRPr lang="th-TH" sz="1600" b="1" i="1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3.5</a:t>
                      </a:r>
                      <a:endParaRPr lang="th-TH" sz="1600" b="1" i="1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7.4</a:t>
                      </a:r>
                      <a:endParaRPr lang="th-TH" sz="1600" b="1" i="1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-4.1</a:t>
                      </a:r>
                      <a:endParaRPr lang="th-TH" sz="1600" b="1" i="1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7.8</a:t>
                      </a:r>
                      <a:endParaRPr lang="th-TH" sz="1600" b="1" i="1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3.6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-2.7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7.8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9557677"/>
                  </a:ext>
                </a:extLst>
              </a:tr>
              <a:tr h="300957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ปริมาณจำหน่ายปูนซีเมนต์ (% </a:t>
                      </a:r>
                      <a:r>
                        <a:rPr lang="en-US" sz="1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yoy</a:t>
                      </a:r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 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-1.6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1.3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0.5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-1.6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3.5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3.1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1.6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4.0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8.8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10.5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7.3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4.2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1198426"/>
                  </a:ext>
                </a:extLst>
              </a:tr>
              <a:tr h="3009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%</a:t>
                      </a:r>
                      <a:r>
                        <a:rPr lang="en-US" sz="1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qoq_SA</a:t>
                      </a:r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/ %</a:t>
                      </a:r>
                      <a:r>
                        <a:rPr lang="en-US" sz="1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mom_SA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97157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600" b="1" i="1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16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2.9</a:t>
                      </a:r>
                      <a:endParaRPr lang="th-TH" sz="1600" b="1" i="1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-3.4</a:t>
                      </a:r>
                      <a:endParaRPr lang="th-TH" sz="1600" b="1" i="1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0.6</a:t>
                      </a:r>
                      <a:endParaRPr lang="th-TH" sz="1600" b="1" i="1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3.1</a:t>
                      </a:r>
                      <a:endParaRPr lang="th-TH" sz="1600" b="1" i="1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1.1</a:t>
                      </a:r>
                      <a:endParaRPr lang="th-TH" sz="1600" b="1" i="1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-0.8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4.3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386559"/>
                  </a:ext>
                </a:extLst>
              </a:tr>
              <a:tr h="300957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ดัชนีราคาวัสดุก่อสร้าง  (% </a:t>
                      </a:r>
                      <a:r>
                        <a:rPr lang="en-US" sz="1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yoy</a:t>
                      </a:r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 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-2.7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1.9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2.0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-1.0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3.0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3.6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2.8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3.6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4.0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4.7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3.3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3.4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4251060"/>
                  </a:ext>
                </a:extLst>
              </a:tr>
              <a:tr h="300957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ปริมาณจำหน่ายรถยนต์เชิงพาณิชย์ (%</a:t>
                      </a:r>
                      <a:r>
                        <a:rPr lang="en-US" sz="1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yoy</a:t>
                      </a:r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-2.0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12.8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13.0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28.2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28.4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28.8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28.1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22.2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4631548"/>
                  </a:ext>
                </a:extLst>
              </a:tr>
              <a:tr h="3009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</a:t>
                      </a:r>
                      <a:r>
                        <a:rPr lang="en-US" sz="1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qoq_SA</a:t>
                      </a:r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/ %</a:t>
                      </a:r>
                      <a:r>
                        <a:rPr lang="en-US" sz="1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mom_SA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97157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600" b="0" i="1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16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-1.4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14.0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3.4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0.9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i="1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0363005"/>
                  </a:ext>
                </a:extLst>
              </a:tr>
              <a:tr h="300957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ปริมาณนำเข้าสินค้าทุน (%</a:t>
                      </a:r>
                      <a:r>
                        <a:rPr lang="en-US" sz="17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yoy</a:t>
                      </a:r>
                      <a:r>
                        <a:rPr lang="en-US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-4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.0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9.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6.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5.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n.a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-0.8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n.a</a:t>
                      </a: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6.1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7247677"/>
                  </a:ext>
                </a:extLst>
              </a:tr>
              <a:tr h="30095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%</a:t>
                      </a:r>
                      <a:r>
                        <a:rPr lang="en-US" sz="17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qoq_SA</a:t>
                      </a:r>
                      <a:r>
                        <a:rPr lang="en-US" sz="1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/ %</a:t>
                      </a:r>
                      <a:r>
                        <a:rPr lang="en-US" sz="17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mom_SA</a:t>
                      </a:r>
                      <a:endParaRPr lang="en-US" sz="1700" b="1" i="0" u="none" strike="noStrike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r>
                        <a:rPr lang="en-US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th-TH" sz="1600" b="1" i="1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2.4</a:t>
                      </a:r>
                      <a:endParaRPr lang="th-TH" sz="1600" b="1" i="1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1.5</a:t>
                      </a:r>
                      <a:endParaRPr lang="th-TH" sz="1600" b="1" i="1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0.</a:t>
                      </a:r>
                      <a:r>
                        <a:rPr lang="en-US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th-TH" sz="1600" b="1" i="1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4.0</a:t>
                      </a:r>
                      <a:endParaRPr lang="th-TH" sz="1600" b="1" i="1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-0.2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-3.5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0676921"/>
                  </a:ext>
                </a:extLst>
              </a:tr>
              <a:tr h="328124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ปริมาณนำเข้าสินค้าทุนหักครื่องบิน เรือ และรถไฟ (%</a:t>
                      </a:r>
                      <a:r>
                        <a:rPr lang="en-US" sz="17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yoy</a:t>
                      </a:r>
                      <a:r>
                        <a:rPr lang="en-US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-2.6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-1.7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4.7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2.1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n.a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5.0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n.a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8.4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066103"/>
                  </a:ext>
                </a:extLst>
              </a:tr>
              <a:tr h="30095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%</a:t>
                      </a:r>
                      <a:r>
                        <a:rPr lang="en-US" sz="17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qoq_SA</a:t>
                      </a:r>
                      <a:r>
                        <a:rPr lang="en-US" sz="1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/ %</a:t>
                      </a:r>
                      <a:r>
                        <a:rPr lang="en-US" sz="17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mom_SA</a:t>
                      </a:r>
                      <a:endParaRPr lang="en-US" sz="1700" b="1" i="0" u="none" strike="noStrike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0" i="0" u="none" strike="noStrike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0.</a:t>
                      </a:r>
                      <a:r>
                        <a:rPr lang="en-US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th-TH" sz="1600" b="1" i="1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0.7</a:t>
                      </a:r>
                      <a:endParaRPr lang="th-TH" sz="1600" b="1" i="1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-1.0</a:t>
                      </a:r>
                      <a:endParaRPr lang="th-TH" sz="1600" b="1" i="1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r>
                        <a:rPr lang="en-US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  <a:endParaRPr lang="th-TH" sz="1600" b="1" i="1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6.8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-2.9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12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7743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th-TH" altLang="en-US" sz="4000" b="1" dirty="0">
                <a:solidFill>
                  <a:schemeClr val="bg1"/>
                </a:solidFill>
                <a:latin typeface="TH SarabunPSK" pitchFamily="34" charset="-34"/>
                <a:ea typeface="+mj-ea"/>
                <a:cs typeface="TH SarabunPSK" pitchFamily="34" charset="-34"/>
              </a:rPr>
              <a:t>เครื่องชี้เศรษฐกิจไทยด้านการคลัง</a:t>
            </a:r>
            <a:endParaRPr lang="en-US" altLang="en-US" sz="4000" dirty="0">
              <a:solidFill>
                <a:schemeClr val="bg1"/>
              </a:solidFill>
              <a:latin typeface="TH SarabunPSK" pitchFamily="34" charset="-34"/>
              <a:ea typeface="+mj-ea"/>
              <a:cs typeface="TH SarabunPSK" pitchFamily="34" charset="-34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B1A8E14-E37C-4E44-9E42-701703B00A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374830"/>
              </p:ext>
            </p:extLst>
          </p:nvPr>
        </p:nvGraphicFramePr>
        <p:xfrm>
          <a:off x="516874" y="1332571"/>
          <a:ext cx="8110253" cy="4687229"/>
        </p:xfrm>
        <a:graphic>
          <a:graphicData uri="http://schemas.openxmlformats.org/drawingml/2006/table">
            <a:tbl>
              <a:tblPr/>
              <a:tblGrid>
                <a:gridCol w="2426407">
                  <a:extLst>
                    <a:ext uri="{9D8B030D-6E8A-4147-A177-3AD203B41FA5}">
                      <a16:colId xmlns:a16="http://schemas.microsoft.com/office/drawing/2014/main" val="432932522"/>
                    </a:ext>
                  </a:extLst>
                </a:gridCol>
                <a:gridCol w="618875">
                  <a:extLst>
                    <a:ext uri="{9D8B030D-6E8A-4147-A177-3AD203B41FA5}">
                      <a16:colId xmlns:a16="http://schemas.microsoft.com/office/drawing/2014/main" val="3038699195"/>
                    </a:ext>
                  </a:extLst>
                </a:gridCol>
                <a:gridCol w="800499">
                  <a:extLst>
                    <a:ext uri="{9D8B030D-6E8A-4147-A177-3AD203B41FA5}">
                      <a16:colId xmlns:a16="http://schemas.microsoft.com/office/drawing/2014/main" val="2024070529"/>
                    </a:ext>
                  </a:extLst>
                </a:gridCol>
                <a:gridCol w="420875">
                  <a:extLst>
                    <a:ext uri="{9D8B030D-6E8A-4147-A177-3AD203B41FA5}">
                      <a16:colId xmlns:a16="http://schemas.microsoft.com/office/drawing/2014/main" val="3444597020"/>
                    </a:ext>
                  </a:extLst>
                </a:gridCol>
                <a:gridCol w="420875">
                  <a:extLst>
                    <a:ext uri="{9D8B030D-6E8A-4147-A177-3AD203B41FA5}">
                      <a16:colId xmlns:a16="http://schemas.microsoft.com/office/drawing/2014/main" val="3072114536"/>
                    </a:ext>
                  </a:extLst>
                </a:gridCol>
                <a:gridCol w="420875">
                  <a:extLst>
                    <a:ext uri="{9D8B030D-6E8A-4147-A177-3AD203B41FA5}">
                      <a16:colId xmlns:a16="http://schemas.microsoft.com/office/drawing/2014/main" val="2613223"/>
                    </a:ext>
                  </a:extLst>
                </a:gridCol>
                <a:gridCol w="556744">
                  <a:extLst>
                    <a:ext uri="{9D8B030D-6E8A-4147-A177-3AD203B41FA5}">
                      <a16:colId xmlns:a16="http://schemas.microsoft.com/office/drawing/2014/main" val="220773572"/>
                    </a:ext>
                  </a:extLst>
                </a:gridCol>
                <a:gridCol w="556744">
                  <a:extLst>
                    <a:ext uri="{9D8B030D-6E8A-4147-A177-3AD203B41FA5}">
                      <a16:colId xmlns:a16="http://schemas.microsoft.com/office/drawing/2014/main" val="3449204020"/>
                    </a:ext>
                  </a:extLst>
                </a:gridCol>
                <a:gridCol w="556744">
                  <a:extLst>
                    <a:ext uri="{9D8B030D-6E8A-4147-A177-3AD203B41FA5}">
                      <a16:colId xmlns:a16="http://schemas.microsoft.com/office/drawing/2014/main" val="859402267"/>
                    </a:ext>
                  </a:extLst>
                </a:gridCol>
                <a:gridCol w="664769">
                  <a:extLst>
                    <a:ext uri="{9D8B030D-6E8A-4147-A177-3AD203B41FA5}">
                      <a16:colId xmlns:a16="http://schemas.microsoft.com/office/drawing/2014/main" val="1115308352"/>
                    </a:ext>
                  </a:extLst>
                </a:gridCol>
                <a:gridCol w="666846">
                  <a:extLst>
                    <a:ext uri="{9D8B030D-6E8A-4147-A177-3AD203B41FA5}">
                      <a16:colId xmlns:a16="http://schemas.microsoft.com/office/drawing/2014/main" val="4195803367"/>
                    </a:ext>
                  </a:extLst>
                </a:gridCol>
              </a:tblGrid>
              <a:tr h="414444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รายจ่าย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FY2560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FY2561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015838"/>
                  </a:ext>
                </a:extLst>
              </a:tr>
              <a:tr h="499956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กรอบวงเงิน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Q1/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Q2/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Q3/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06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พ.ค.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มิ.ย.</a:t>
                      </a:r>
                      <a:endParaRPr lang="en-US" sz="1800" b="1" i="0" u="none" strike="noStrike" kern="1200" dirty="0">
                        <a:solidFill>
                          <a:srgbClr val="FFFFFF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ก.ค.</a:t>
                      </a:r>
                      <a:endParaRPr lang="en-US" sz="1800" b="1" i="0" u="none" strike="noStrike" kern="1200" dirty="0">
                        <a:solidFill>
                          <a:srgbClr val="FFFFFF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ส.ค.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FYTD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550261"/>
                  </a:ext>
                </a:extLst>
              </a:tr>
              <a:tr h="7620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งปม. 2561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FY61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FY61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FY61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201190"/>
                  </a:ext>
                </a:extLst>
              </a:tr>
              <a:tr h="654764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รายจ่ายงบประมาณปี 2561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2,923.00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3,050.00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897.8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572.8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695.6</a:t>
                      </a:r>
                      <a:endParaRPr lang="th-TH" sz="1800" b="1" i="0" u="none" strike="noStrike" dirty="0">
                        <a:solidFill>
                          <a:srgbClr val="FFFFFF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172.4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286</a:t>
                      </a:r>
                      <a:r>
                        <a:rPr lang="en-US" sz="1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202.6</a:t>
                      </a:r>
                      <a:endParaRPr lang="th-TH" sz="1800" b="1" i="0" u="none" strike="noStrike" kern="1200" dirty="0">
                        <a:solidFill>
                          <a:srgbClr val="FFFFFF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167.0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2,535.8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617825"/>
                  </a:ext>
                </a:extLst>
              </a:tr>
              <a:tr h="5668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yoy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2941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-0.7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11.3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-14.7</a:t>
                      </a:r>
                      <a:endParaRPr lang="th-TH" sz="18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34.8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-19.5</a:t>
                      </a:r>
                      <a:endParaRPr lang="th-TH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110117"/>
                  </a:ext>
                </a:extLst>
              </a:tr>
              <a:tr h="566844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อัตราเบิกจ่าย (%)</a:t>
                      </a:r>
                    </a:p>
                  </a:txBody>
                  <a:tcPr marL="82941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91.9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29.4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18.8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22.8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9.8</a:t>
                      </a:r>
                      <a:endParaRPr lang="en-US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83.1</a:t>
                      </a:r>
                      <a:endParaRPr lang="th-TH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296414"/>
                  </a:ext>
                </a:extLst>
              </a:tr>
              <a:tr h="566844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รายจ่ายเหลื่อมปี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276.7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323.9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69.7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57.9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42.8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15.9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10.4</a:t>
                      </a:r>
                      <a:endParaRPr lang="th-TH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12.0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192.8</a:t>
                      </a:r>
                      <a:endParaRPr lang="th-TH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8878855"/>
                  </a:ext>
                </a:extLst>
              </a:tr>
              <a:tr h="566844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3. รายจ่ายรวม (1+2)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3,199.7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3,373.9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967.5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630.1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738.4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189.6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302.5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213.0</a:t>
                      </a:r>
                      <a:endParaRPr lang="th-TH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179.0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2,728.6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0180699"/>
                  </a:ext>
                </a:extLst>
              </a:tr>
              <a:tr h="566844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yoy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-0.2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-0.9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13.3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-9.6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34.5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-17.0</a:t>
                      </a:r>
                      <a:endParaRPr lang="th-TH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8.4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8475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209284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th-TH" altLang="en-US" sz="4000" b="1" dirty="0">
                <a:solidFill>
                  <a:schemeClr val="bg1"/>
                </a:solidFill>
                <a:latin typeface="TH SarabunPSK" pitchFamily="34" charset="-34"/>
                <a:ea typeface="+mj-ea"/>
                <a:cs typeface="TH SarabunPSK" pitchFamily="34" charset="-34"/>
              </a:rPr>
              <a:t>เครื่องชี้เศรษฐกิจไทยด้านการคลัง</a:t>
            </a:r>
            <a:endParaRPr lang="en-US" altLang="en-US" sz="4000" dirty="0">
              <a:solidFill>
                <a:schemeClr val="bg1"/>
              </a:solidFill>
              <a:latin typeface="TH SarabunPSK" pitchFamily="34" charset="-34"/>
              <a:ea typeface="+mj-ea"/>
              <a:cs typeface="TH SarabunPSK" pitchFamily="34" charset="-34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7F4D4B5-DF4C-4571-9E2A-6EE296D211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882553"/>
              </p:ext>
            </p:extLst>
          </p:nvPr>
        </p:nvGraphicFramePr>
        <p:xfrm>
          <a:off x="685800" y="1068634"/>
          <a:ext cx="8048890" cy="5419834"/>
        </p:xfrm>
        <a:graphic>
          <a:graphicData uri="http://schemas.openxmlformats.org/drawingml/2006/table">
            <a:tbl>
              <a:tblPr/>
              <a:tblGrid>
                <a:gridCol w="2665334">
                  <a:extLst>
                    <a:ext uri="{9D8B030D-6E8A-4147-A177-3AD203B41FA5}">
                      <a16:colId xmlns:a16="http://schemas.microsoft.com/office/drawing/2014/main" val="3950437774"/>
                    </a:ext>
                  </a:extLst>
                </a:gridCol>
                <a:gridCol w="579438">
                  <a:extLst>
                    <a:ext uri="{9D8B030D-6E8A-4147-A177-3AD203B41FA5}">
                      <a16:colId xmlns:a16="http://schemas.microsoft.com/office/drawing/2014/main" val="3177949135"/>
                    </a:ext>
                  </a:extLst>
                </a:gridCol>
                <a:gridCol w="853611">
                  <a:extLst>
                    <a:ext uri="{9D8B030D-6E8A-4147-A177-3AD203B41FA5}">
                      <a16:colId xmlns:a16="http://schemas.microsoft.com/office/drawing/2014/main" val="1175265952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672643453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3092879767"/>
                    </a:ext>
                  </a:extLst>
                </a:gridCol>
                <a:gridCol w="410699">
                  <a:extLst>
                    <a:ext uri="{9D8B030D-6E8A-4147-A177-3AD203B41FA5}">
                      <a16:colId xmlns:a16="http://schemas.microsoft.com/office/drawing/2014/main" val="4008163747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1005585584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488419912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2577028608"/>
                    </a:ext>
                  </a:extLst>
                </a:gridCol>
                <a:gridCol w="572135">
                  <a:extLst>
                    <a:ext uri="{9D8B030D-6E8A-4147-A177-3AD203B41FA5}">
                      <a16:colId xmlns:a16="http://schemas.microsoft.com/office/drawing/2014/main" val="291294731"/>
                    </a:ext>
                  </a:extLst>
                </a:gridCol>
                <a:gridCol w="697548">
                  <a:extLst>
                    <a:ext uri="{9D8B030D-6E8A-4147-A177-3AD203B41FA5}">
                      <a16:colId xmlns:a16="http://schemas.microsoft.com/office/drawing/2014/main" val="1086656789"/>
                    </a:ext>
                  </a:extLst>
                </a:gridCol>
              </a:tblGrid>
              <a:tr h="237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รายจ่าย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 งปม.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FY2561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th-TH" sz="1800" b="1" i="0" u="none" strike="noStrike">
                        <a:solidFill>
                          <a:srgbClr val="FFFFFF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912" marR="6912" marT="69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th-TH" sz="1800" b="1" i="0" u="none" strike="noStrike">
                        <a:solidFill>
                          <a:srgbClr val="FFFFFF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912" marR="6912" marT="691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th-TH" sz="1800" b="1" i="0" u="none" strike="noStrike" dirty="0">
                        <a:solidFill>
                          <a:srgbClr val="FFFFFF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912" marR="6912" marT="691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th-TH" sz="1800" b="1" i="0" u="none" strike="noStrike" dirty="0">
                        <a:solidFill>
                          <a:srgbClr val="FFFFFF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th-TH" sz="1800" b="1" i="0" u="none" strike="noStrike" dirty="0">
                        <a:solidFill>
                          <a:srgbClr val="FFFFFF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th-TH" sz="1800" b="1" i="0" u="none" strike="noStrike" dirty="0">
                        <a:solidFill>
                          <a:srgbClr val="FFFFFF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304049"/>
                  </a:ext>
                </a:extLst>
              </a:tr>
              <a:tr h="46975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(หน่วย: พันล้านบาท)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2560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กรอบวงเงิน 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Q1/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Q2/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Q3/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7375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พ.ค.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มิ.ย.</a:t>
                      </a:r>
                      <a:endParaRPr lang="en-US" sz="1800" b="1" i="0" u="none" strike="noStrike" kern="1200" dirty="0">
                        <a:solidFill>
                          <a:srgbClr val="FFFFFF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ก.ค.</a:t>
                      </a:r>
                      <a:endParaRPr lang="en-US" sz="1800" b="1" i="0" u="none" strike="noStrike" kern="1200" dirty="0">
                        <a:solidFill>
                          <a:srgbClr val="FFFFFF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ส.ค.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FYTD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071482"/>
                  </a:ext>
                </a:extLst>
              </a:tr>
              <a:tr h="197702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งปม. 2561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FY61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FY61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FY61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881159"/>
                  </a:ext>
                </a:extLst>
              </a:tr>
              <a:tr h="241872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800" b="1" i="0" u="none" strike="noStrike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1.รายจ่ายงบประมาณปี 2561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2,923.0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3,050.0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897.8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572.8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695.6</a:t>
                      </a:r>
                      <a:endParaRPr lang="th-TH" sz="1800" b="1" i="0" u="none" strike="noStrike" dirty="0">
                        <a:solidFill>
                          <a:srgbClr val="FFFFFF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172.4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286.6</a:t>
                      </a:r>
                      <a:endParaRPr lang="en-US" sz="1800" b="1" i="0" u="none" strike="noStrike" kern="1200" dirty="0">
                        <a:solidFill>
                          <a:srgbClr val="FFFFFF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202.6</a:t>
                      </a:r>
                      <a:endParaRPr lang="th-TH" sz="1800" b="1" i="0" u="none" strike="noStrike" kern="1200" dirty="0">
                        <a:solidFill>
                          <a:srgbClr val="FFFFFF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167.0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2,535.8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25298"/>
                  </a:ext>
                </a:extLst>
              </a:tr>
              <a:tr h="2378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%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yoy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-0.7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11.3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-14.7</a:t>
                      </a:r>
                      <a:endParaRPr lang="th-TH" sz="18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34.8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-19.5</a:t>
                      </a:r>
                      <a:endParaRPr lang="th-TH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1281902"/>
                  </a:ext>
                </a:extLst>
              </a:tr>
              <a:tr h="241872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อัตราเบิกจ่าย (%)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91.9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29.4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18.8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22.8</a:t>
                      </a:r>
                      <a:endParaRPr lang="th-TH" sz="1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5.7</a:t>
                      </a:r>
                      <a:endParaRPr lang="th-TH" sz="1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9.8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6.9</a:t>
                      </a:r>
                      <a:endParaRPr lang="th-TH" sz="1800" b="1" i="0" u="none" strike="noStrike" kern="1200" dirty="0">
                        <a:solidFill>
                          <a:srgbClr val="FFFFFF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83.1</a:t>
                      </a:r>
                      <a:endParaRPr lang="th-TH" sz="1800" b="1" i="0" u="none" strike="noStrike" kern="1200" dirty="0">
                        <a:solidFill>
                          <a:srgbClr val="FFFFFF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900036"/>
                  </a:ext>
                </a:extLst>
              </a:tr>
              <a:tr h="241872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เป้าการเบิกจ่าย</a:t>
                      </a:r>
                    </a:p>
                  </a:txBody>
                  <a:tcPr marL="331764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96.0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96.0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30.3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22.0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22.0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</a:t>
                      </a:r>
                      <a:endParaRPr lang="th-TH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0619270"/>
                  </a:ext>
                </a:extLst>
              </a:tr>
              <a:tr h="241872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- รายจ่ายประจำ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2,305.8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2,417.5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810.6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479.2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603.7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142.7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249.7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177.1</a:t>
                      </a:r>
                      <a:endParaRPr lang="th-TH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134.0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2,204.5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036642"/>
                  </a:ext>
                </a:extLst>
              </a:tr>
              <a:tr h="24187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% yoy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4.1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3.3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3.4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0.3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11.5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-16.6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37.3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-22.0</a:t>
                      </a:r>
                      <a:endParaRPr lang="th-TH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9936973"/>
                  </a:ext>
                </a:extLst>
              </a:tr>
              <a:tr h="241872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อัตราเบิกจ่าย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96.8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33.6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19.8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25.0</a:t>
                      </a:r>
                      <a:endParaRPr lang="th-TH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10.7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7.6</a:t>
                      </a:r>
                      <a:endParaRPr lang="th-TH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5.7</a:t>
                      </a:r>
                      <a:endParaRPr lang="th-TH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91.1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04307"/>
                  </a:ext>
                </a:extLst>
              </a:tr>
              <a:tr h="241872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เป้าการเบิกจ่าย</a:t>
                      </a:r>
                    </a:p>
                  </a:txBody>
                  <a:tcPr marL="331764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98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98.4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33.0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22.0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22.0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</a:t>
                      </a:r>
                      <a:endParaRPr lang="th-TH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</a:t>
                      </a:r>
                      <a:endParaRPr lang="th-TH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0922529"/>
                  </a:ext>
                </a:extLst>
              </a:tr>
              <a:tr h="241872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- รายจ่ายลงทุน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380.8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632.5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87.2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93.6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91.9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29.7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36.9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25.5</a:t>
                      </a:r>
                      <a:endParaRPr lang="th-TH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33.0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331.3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050216"/>
                  </a:ext>
                </a:extLst>
              </a:tr>
              <a:tr h="24187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% yoy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4.4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8.4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-5.4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-5.2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10.0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-3.7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19.7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3.4</a:t>
                      </a:r>
                      <a:endParaRPr lang="th-TH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0.2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6916625"/>
                  </a:ext>
                </a:extLst>
              </a:tr>
              <a:tr h="241872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อัตราเบิกจ่าย (%)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70.3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15.1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14.5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4.4</a:t>
                      </a:r>
                      <a:endParaRPr lang="th-TH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52.7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898105"/>
                  </a:ext>
                </a:extLst>
              </a:tr>
              <a:tr h="241872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เป้าการเบิกจ่าย</a:t>
                      </a:r>
                    </a:p>
                  </a:txBody>
                  <a:tcPr marL="331764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87.0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88.0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21.1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22.0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22.0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</a:t>
                      </a:r>
                      <a:endParaRPr lang="th-TH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/>
                        <a:t>-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3682770"/>
                  </a:ext>
                </a:extLst>
              </a:tr>
              <a:tr h="349633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2.รายจ่ายเหลื่อมปี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276.7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323.9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69.7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57.9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42.8</a:t>
                      </a:r>
                      <a:endParaRPr lang="th-TH" sz="1800" b="0" i="0" u="none" strike="noStrike" kern="12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17.2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15.9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10.4</a:t>
                      </a:r>
                      <a:endParaRPr lang="th-TH" sz="1800" b="0" i="0" u="none" strike="noStrike" kern="1200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12.0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192.8</a:t>
                      </a:r>
                      <a:endParaRPr lang="th-TH" sz="1800" b="0" i="0" u="none" strike="noStrike" kern="1200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6576271"/>
                  </a:ext>
                </a:extLst>
              </a:tr>
              <a:tr h="241872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800" b="1" i="0" u="none" strike="noStrike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รายจ่ายรวม (1+2)</a:t>
                      </a: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3,199.7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3,373.9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967.5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630.1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738.4</a:t>
                      </a:r>
                      <a:endParaRPr lang="th-TH" sz="1800" b="1" i="0" u="none" strike="noStrike" kern="12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189.6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302.5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213.0</a:t>
                      </a:r>
                      <a:endParaRPr lang="th-TH" sz="1800" b="0" i="0" u="none" strike="noStrike" kern="1200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179.0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2,728.6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6078119"/>
                  </a:ext>
                </a:extLst>
              </a:tr>
              <a:tr h="24187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%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yoy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-0.2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-0.9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13.3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-9.6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34.5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-17.0</a:t>
                      </a:r>
                      <a:endParaRPr lang="th-TH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8.4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098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363838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2813" eaLnBrk="1" hangingPunct="1"/>
            <a:br>
              <a:rPr lang="en-US" altLang="en-US" sz="4000" b="1" dirty="0">
                <a:solidFill>
                  <a:schemeClr val="bg1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</a:br>
            <a:r>
              <a:rPr lang="th-TH" altLang="en-US" sz="4000" b="1" dirty="0">
                <a:solidFill>
                  <a:schemeClr val="bg1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ภาวะเศรษฐกิจด้านการส่งออกสินค้า</a:t>
            </a:r>
            <a:br>
              <a:rPr lang="th-TH" altLang="en-US" sz="4000" b="1" dirty="0">
                <a:solidFill>
                  <a:schemeClr val="bg1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</a:br>
            <a:endParaRPr lang="en-US" altLang="en-US" sz="4000" dirty="0">
              <a:solidFill>
                <a:schemeClr val="bg1"/>
              </a:solidFill>
              <a:latin typeface="TH SarabunPSK" pitchFamily="34" charset="-34"/>
              <a:ea typeface="Tahoma" pitchFamily="34" charset="0"/>
              <a:cs typeface="TH SarabunPSK" pitchFamily="34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417364"/>
              </p:ext>
            </p:extLst>
          </p:nvPr>
        </p:nvGraphicFramePr>
        <p:xfrm>
          <a:off x="250827" y="914400"/>
          <a:ext cx="8664571" cy="548639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465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8213">
                  <a:extLst>
                    <a:ext uri="{9D8B030D-6E8A-4147-A177-3AD203B41FA5}">
                      <a16:colId xmlns:a16="http://schemas.microsoft.com/office/drawing/2014/main" val="3706808974"/>
                    </a:ext>
                  </a:extLst>
                </a:gridCol>
                <a:gridCol w="51821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8218">
                  <a:extLst>
                    <a:ext uri="{9D8B030D-6E8A-4147-A177-3AD203B41FA5}">
                      <a16:colId xmlns:a16="http://schemas.microsoft.com/office/drawing/2014/main" val="216974253"/>
                    </a:ext>
                  </a:extLst>
                </a:gridCol>
                <a:gridCol w="518218">
                  <a:extLst>
                    <a:ext uri="{9D8B030D-6E8A-4147-A177-3AD203B41FA5}">
                      <a16:colId xmlns:a16="http://schemas.microsoft.com/office/drawing/2014/main" val="985216529"/>
                    </a:ext>
                  </a:extLst>
                </a:gridCol>
                <a:gridCol w="518218">
                  <a:extLst>
                    <a:ext uri="{9D8B030D-6E8A-4147-A177-3AD203B41FA5}">
                      <a16:colId xmlns:a16="http://schemas.microsoft.com/office/drawing/2014/main" val="302870897"/>
                    </a:ext>
                  </a:extLst>
                </a:gridCol>
                <a:gridCol w="518218">
                  <a:extLst>
                    <a:ext uri="{9D8B030D-6E8A-4147-A177-3AD203B41FA5}">
                      <a16:colId xmlns:a16="http://schemas.microsoft.com/office/drawing/2014/main" val="2792042851"/>
                    </a:ext>
                  </a:extLst>
                </a:gridCol>
                <a:gridCol w="518218">
                  <a:extLst>
                    <a:ext uri="{9D8B030D-6E8A-4147-A177-3AD203B41FA5}">
                      <a16:colId xmlns:a16="http://schemas.microsoft.com/office/drawing/2014/main" val="4057964156"/>
                    </a:ext>
                  </a:extLst>
                </a:gridCol>
                <a:gridCol w="5182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8218">
                  <a:extLst>
                    <a:ext uri="{9D8B030D-6E8A-4147-A177-3AD203B41FA5}">
                      <a16:colId xmlns:a16="http://schemas.microsoft.com/office/drawing/2014/main" val="134893406"/>
                    </a:ext>
                  </a:extLst>
                </a:gridCol>
                <a:gridCol w="518218">
                  <a:extLst>
                    <a:ext uri="{9D8B030D-6E8A-4147-A177-3AD203B41FA5}">
                      <a16:colId xmlns:a16="http://schemas.microsoft.com/office/drawing/2014/main" val="332706177"/>
                    </a:ext>
                  </a:extLst>
                </a:gridCol>
                <a:gridCol w="51821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32787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1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อัตราการขยายตัว : % </a:t>
                      </a:r>
                      <a:r>
                        <a:rPr lang="en-US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yoy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h-TH" sz="1400" b="1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2559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560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560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th-TH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Browallia New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561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400" b="1" u="none" strike="noStrike" kern="12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400" b="1" u="none" strike="noStrike" kern="12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778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1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(สัดส่วน</a:t>
                      </a:r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 b="1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ต่อ </a:t>
                      </a:r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GDP)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Q1</a:t>
                      </a:r>
                      <a:endParaRPr lang="th-TH" sz="16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Q2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Q3</a:t>
                      </a:r>
                      <a:endParaRPr lang="th-TH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6912" marR="6912" marT="6913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Q4</a:t>
                      </a:r>
                      <a:endParaRPr lang="th-TH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6912" marR="6912" marT="6913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Q1</a:t>
                      </a:r>
                      <a:endParaRPr lang="th-TH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6912" marR="6912" marT="6913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Q2</a:t>
                      </a:r>
                      <a:endParaRPr lang="th-TH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6912" marR="6912" marT="6913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2M/Q3</a:t>
                      </a:r>
                      <a:endParaRPr lang="th-TH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6912" marR="6912" marT="6913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ก.ค.</a:t>
                      </a:r>
                    </a:p>
                  </a:txBody>
                  <a:tcPr marL="6912" marR="6912" marT="6913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ส.ค.</a:t>
                      </a:r>
                      <a:endParaRPr lang="en-US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6912" marR="6912" marT="6913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YTD</a:t>
                      </a:r>
                      <a:endParaRPr lang="th-TH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6912" marR="6912" marT="6913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459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40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 u="sng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ปริมาณส่งออกสินค้า ณ ราคาคงที่</a:t>
                      </a:r>
                      <a:r>
                        <a:rPr lang="en-US" sz="1400" u="sng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</a:t>
                      </a:r>
                    </a:p>
                    <a:p>
                      <a:pPr algn="l" rtl="0" fontAlgn="ctr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140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8.5%)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</a:t>
                      </a:r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th-TH" sz="16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5.6</a:t>
                      </a:r>
                      <a:endParaRPr lang="th-TH" sz="16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</a:t>
                      </a:r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8</a:t>
                      </a:r>
                      <a:endParaRPr lang="th-TH" sz="1600" b="1" u="none" strike="noStrike" kern="12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4.9</a:t>
                      </a:r>
                      <a:endParaRPr lang="th-TH" sz="1600" b="1" u="none" strike="noStrike" kern="12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8.2</a:t>
                      </a:r>
                      <a:endParaRPr lang="th-TH" sz="1600" b="1" u="none" strike="noStrike" kern="12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6.6</a:t>
                      </a:r>
                      <a:endParaRPr lang="th-TH" sz="1600" b="1" u="none" strike="noStrike" kern="12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4.7</a:t>
                      </a:r>
                      <a:endParaRPr lang="th-TH" sz="1600" b="1" u="none" strike="noStrike" kern="12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7.4</a:t>
                      </a:r>
                      <a:endParaRPr lang="th-TH" sz="1600" b="1" u="none" strike="noStrike" kern="12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</a:t>
                      </a:r>
                      <a:endParaRPr lang="th-TH" sz="1600" b="1" u="none" strike="noStrike" kern="12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</a:t>
                      </a:r>
                      <a:endParaRPr lang="th-TH" sz="1600" b="1" u="none" strike="noStrike" kern="12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-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6.0</a:t>
                      </a:r>
                      <a:endParaRPr lang="th-TH" sz="1600" b="1" u="none" strike="noStrike" kern="12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076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มูลค่า $ </a:t>
                      </a:r>
                      <a:r>
                        <a:rPr lang="en-US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term (</a:t>
                      </a:r>
                      <a:r>
                        <a:rPr lang="th-TH" sz="14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กรมศุล</a:t>
                      </a:r>
                      <a:r>
                        <a:rPr lang="th-TH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ฯ) %</a:t>
                      </a:r>
                      <a:r>
                        <a:rPr lang="en-US" sz="14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yoy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5614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0.5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9.9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4.8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10.7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12.3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11.6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11.3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10.6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7.4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8.3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10.0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076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ราคา $ </a:t>
                      </a:r>
                      <a:r>
                        <a:rPr lang="en-US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term (</a:t>
                      </a:r>
                      <a:r>
                        <a:rPr lang="th-TH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ก.พาณิชย์) %</a:t>
                      </a:r>
                      <a:r>
                        <a:rPr lang="en-US" sz="14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yoy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5614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-0.4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3.8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2.8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3.5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4.5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N/A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N/A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076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ปริมาณ $ </a:t>
                      </a:r>
                      <a:r>
                        <a:rPr lang="en-US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term (</a:t>
                      </a:r>
                      <a:r>
                        <a:rPr lang="th-TH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สศค.) %</a:t>
                      </a:r>
                      <a:r>
                        <a:rPr lang="en-US" sz="14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yoy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5614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0.9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1.0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7.7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8.5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6.9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6.4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5.8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N/A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4.4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N/A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229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40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สินค้าสำคัญ (สัดส่วนต่อมูลค่าปี 25</a:t>
                      </a:r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59</a:t>
                      </a:r>
                      <a:r>
                        <a:rPr lang="th-TH" sz="140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&gt;&gt; 25</a:t>
                      </a:r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</a:t>
                      </a:r>
                      <a:r>
                        <a:rPr lang="th-TH" sz="140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  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2076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เครื่องอิเล็กทรอนิกส์(15.</a:t>
                      </a:r>
                      <a:r>
                        <a:rPr lang="en-US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r>
                        <a:rPr lang="th-TH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%&gt;&gt;1</a:t>
                      </a:r>
                      <a:r>
                        <a:rPr lang="th-TH" sz="1400" u="none" strike="noStrike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en-US" sz="1400" u="none" strike="noStrike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.5</a:t>
                      </a:r>
                      <a:r>
                        <a:rPr lang="th-TH" sz="1400" u="none" strike="noStrike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%)</a:t>
                      </a:r>
                      <a:r>
                        <a:rPr lang="th-TH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</a:t>
                      </a:r>
                      <a:r>
                        <a:rPr lang="en-US" sz="14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yoy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5617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-0.8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13.6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9.0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15.7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11.3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18.2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16.5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10.1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7.6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3.0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11.1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07970919"/>
                  </a:ext>
                </a:extLst>
              </a:tr>
              <a:tr h="272076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ปริมาณ $ </a:t>
                      </a:r>
                      <a:r>
                        <a:rPr lang="en-US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term %</a:t>
                      </a:r>
                      <a:r>
                        <a:rPr lang="en-US" sz="14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yoy</a:t>
                      </a:r>
                      <a:r>
                        <a:rPr lang="en-US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931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-1.1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13.7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8.9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16.2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11.7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18.0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14.0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6.8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N/A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N/A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9.5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41210718"/>
                  </a:ext>
                </a:extLst>
              </a:tr>
              <a:tr h="272076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ยานพาหนะ (1</a:t>
                      </a:r>
                      <a:r>
                        <a:rPr lang="en-US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5.1</a:t>
                      </a:r>
                      <a:r>
                        <a:rPr lang="th-TH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 &gt;&gt;1</a:t>
                      </a:r>
                      <a:r>
                        <a:rPr lang="en-US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4.5</a:t>
                      </a:r>
                      <a:r>
                        <a:rPr lang="th-TH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%) %</a:t>
                      </a:r>
                      <a:r>
                        <a:rPr lang="en-US" sz="14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yoy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5617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-0.3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2.8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18.0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20.2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16.1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17.2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16.9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17.4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17.9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44297021"/>
                  </a:ext>
                </a:extLst>
              </a:tr>
              <a:tr h="272076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ปริมาณ $ </a:t>
                      </a:r>
                      <a:r>
                        <a:rPr lang="en-US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term %</a:t>
                      </a:r>
                      <a:r>
                        <a:rPr lang="en-US" sz="14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yoy</a:t>
                      </a:r>
                      <a:r>
                        <a:rPr lang="en-US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931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-1.2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1.9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1.5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16.8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18.4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14.3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N/A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15.4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N/A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16.2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77679184"/>
                  </a:ext>
                </a:extLst>
              </a:tr>
              <a:tr h="272076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เครื่องใช้ไฟฟ้า (10.</a:t>
                      </a:r>
                      <a:r>
                        <a:rPr lang="en-US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 &gt;&gt;</a:t>
                      </a:r>
                      <a:r>
                        <a:rPr lang="en-US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9.9</a:t>
                      </a:r>
                      <a:r>
                        <a:rPr lang="th-TH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%) %</a:t>
                      </a:r>
                      <a:r>
                        <a:rPr lang="en-US" sz="14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yoy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5617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-1.1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9.9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9.3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3.9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2.5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5.8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3.9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4.9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8.2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46189070"/>
                  </a:ext>
                </a:extLst>
              </a:tr>
              <a:tr h="272076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ปริมาณ $ </a:t>
                      </a:r>
                      <a:r>
                        <a:rPr lang="en-US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term %</a:t>
                      </a:r>
                      <a:r>
                        <a:rPr lang="en-US" sz="14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yoy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931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-1.3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9.6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7.6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0.6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-1.7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0.9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0.4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N/A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N/A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0.9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7833377"/>
                  </a:ext>
                </a:extLst>
              </a:tr>
              <a:tr h="272076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เกษตรกรรม (9.</a:t>
                      </a:r>
                      <a:r>
                        <a:rPr lang="en-US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r>
                        <a:rPr lang="th-TH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 &gt;&gt;9.</a:t>
                      </a:r>
                      <a:r>
                        <a:rPr lang="en-US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r>
                        <a:rPr lang="th-TH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%) %</a:t>
                      </a:r>
                      <a:r>
                        <a:rPr lang="en-US" sz="14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yoy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5617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-3.4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17.8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17.5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18.4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24.6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11.8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0.4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1.8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-2.3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28534128"/>
                  </a:ext>
                </a:extLst>
              </a:tr>
              <a:tr h="272076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ปริมาณ $ </a:t>
                      </a:r>
                      <a:r>
                        <a:rPr lang="en-US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term %</a:t>
                      </a:r>
                      <a:r>
                        <a:rPr lang="en-US" sz="14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yoy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931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-1.7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7.3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7.0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10.6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13.8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-0.8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-9.6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-2.4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N/A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-7.6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N/A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-6.3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7959971"/>
                  </a:ext>
                </a:extLst>
              </a:tr>
              <a:tr h="272076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อุตสาหกรรมเกษตร (</a:t>
                      </a:r>
                      <a:r>
                        <a:rPr lang="en-US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8.0</a:t>
                      </a:r>
                      <a:r>
                        <a:rPr lang="th-TH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 &gt;&gt;7.</a:t>
                      </a:r>
                      <a:r>
                        <a:rPr lang="en-US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%) %</a:t>
                      </a:r>
                      <a:r>
                        <a:rPr lang="en-US" sz="14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yoy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5617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-0.8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-5.5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-0.1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2.9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-0.7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6.5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10.7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2076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ปริมาณ $ </a:t>
                      </a:r>
                      <a:r>
                        <a:rPr lang="en-US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term %</a:t>
                      </a:r>
                      <a:r>
                        <a:rPr lang="en-US" sz="14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yoy</a:t>
                      </a:r>
                      <a:r>
                        <a:rPr lang="en-US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931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-8.2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-11.5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-7.7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-5.1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-8.4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2.8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N/A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11.8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N/A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2076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แร่และเชื้อเพลิง (</a:t>
                      </a:r>
                      <a:r>
                        <a:rPr lang="en-US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3.1</a:t>
                      </a:r>
                      <a:r>
                        <a:rPr lang="th-TH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 &gt;&gt;</a:t>
                      </a:r>
                      <a:r>
                        <a:rPr lang="en-US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3.7</a:t>
                      </a:r>
                      <a:r>
                        <a:rPr lang="th-TH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%) %</a:t>
                      </a:r>
                      <a:r>
                        <a:rPr lang="en-US" sz="14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yoy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5617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-24.8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29.3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42.7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30.9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23.9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24.7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38.3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29.7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42.3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45.5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39.4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36.1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2076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ปริมาณ $ </a:t>
                      </a:r>
                      <a:r>
                        <a:rPr lang="en-US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term %</a:t>
                      </a:r>
                      <a:r>
                        <a:rPr lang="en-US" sz="14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yoy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931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-20.3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4.0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7.5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6.4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17.2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8.3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N/A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N/A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11.6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3170253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76200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en-US" sz="4000" b="1" dirty="0">
                <a:solidFill>
                  <a:schemeClr val="bg1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การส่งออกสินค้ารายตลาด</a:t>
            </a:r>
            <a:endParaRPr lang="th-TH" sz="4000" dirty="0">
              <a:ea typeface="Tahoma" pitchFamily="34" charset="0"/>
              <a:cs typeface="TH SarabunPSK" pitchFamily="34" charset="-34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650269"/>
              </p:ext>
            </p:extLst>
          </p:nvPr>
        </p:nvGraphicFramePr>
        <p:xfrm>
          <a:off x="170656" y="1052365"/>
          <a:ext cx="8802685" cy="53340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192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0818">
                  <a:extLst>
                    <a:ext uri="{9D8B030D-6E8A-4147-A177-3AD203B41FA5}">
                      <a16:colId xmlns:a16="http://schemas.microsoft.com/office/drawing/2014/main" val="824554237"/>
                    </a:ext>
                  </a:extLst>
                </a:gridCol>
                <a:gridCol w="55081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0818">
                  <a:extLst>
                    <a:ext uri="{9D8B030D-6E8A-4147-A177-3AD203B41FA5}">
                      <a16:colId xmlns:a16="http://schemas.microsoft.com/office/drawing/2014/main" val="1236414476"/>
                    </a:ext>
                  </a:extLst>
                </a:gridCol>
                <a:gridCol w="55081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0818">
                  <a:extLst>
                    <a:ext uri="{9D8B030D-6E8A-4147-A177-3AD203B41FA5}">
                      <a16:colId xmlns:a16="http://schemas.microsoft.com/office/drawing/2014/main" val="578821480"/>
                    </a:ext>
                  </a:extLst>
                </a:gridCol>
                <a:gridCol w="550818">
                  <a:extLst>
                    <a:ext uri="{9D8B030D-6E8A-4147-A177-3AD203B41FA5}">
                      <a16:colId xmlns:a16="http://schemas.microsoft.com/office/drawing/2014/main" val="3324084967"/>
                    </a:ext>
                  </a:extLst>
                </a:gridCol>
                <a:gridCol w="550818">
                  <a:extLst>
                    <a:ext uri="{9D8B030D-6E8A-4147-A177-3AD203B41FA5}">
                      <a16:colId xmlns:a16="http://schemas.microsoft.com/office/drawing/2014/main" val="4269269899"/>
                    </a:ext>
                  </a:extLst>
                </a:gridCol>
                <a:gridCol w="5508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0818">
                  <a:extLst>
                    <a:ext uri="{9D8B030D-6E8A-4147-A177-3AD203B41FA5}">
                      <a16:colId xmlns:a16="http://schemas.microsoft.com/office/drawing/2014/main" val="325186927"/>
                    </a:ext>
                  </a:extLst>
                </a:gridCol>
                <a:gridCol w="550818">
                  <a:extLst>
                    <a:ext uri="{9D8B030D-6E8A-4147-A177-3AD203B41FA5}">
                      <a16:colId xmlns:a16="http://schemas.microsoft.com/office/drawing/2014/main" val="3099159392"/>
                    </a:ext>
                  </a:extLst>
                </a:gridCol>
                <a:gridCol w="550818">
                  <a:extLst>
                    <a:ext uri="{9D8B030D-6E8A-4147-A177-3AD203B41FA5}">
                      <a16:colId xmlns:a16="http://schemas.microsoft.com/office/drawing/2014/main" val="832139366"/>
                    </a:ext>
                  </a:extLst>
                </a:gridCol>
              </a:tblGrid>
              <a:tr h="447957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500" b="1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ประเทศคู่ค้าหลัก 16 ประเทศ </a:t>
                      </a:r>
                      <a:endParaRPr lang="th-TH" sz="15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439" marR="6439" marT="6438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h-TH" sz="1500" b="1" u="none" strike="noStrike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2559</a:t>
                      </a:r>
                      <a:endParaRPr lang="th-TH" sz="1500" b="1" i="0" u="none" strike="noStrike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h-TH" sz="1500" b="1" i="0" u="none" strike="noStrike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2560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th-TH" sz="1500" b="1" i="0" u="none" strike="noStrike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2560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561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th-TH" sz="1600" b="1" i="0" u="none" strike="noStrike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th-TH" sz="1600" b="1" i="0" u="none" strike="noStrike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th-TH" sz="1600" b="1" i="0" u="none" strike="noStrike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328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500" b="1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(สัดส่วนการส่งออกปี </a:t>
                      </a:r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59</a:t>
                      </a:r>
                      <a:r>
                        <a:rPr lang="th-TH" sz="1500" b="1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&gt;&gt; </a:t>
                      </a:r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</a:t>
                      </a:r>
                      <a:r>
                        <a:rPr lang="th-TH" sz="1500" b="1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)</a:t>
                      </a:r>
                      <a:endParaRPr lang="th-TH" sz="15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439" marR="6439" marT="6438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Q1</a:t>
                      </a:r>
                      <a:endParaRPr lang="th-TH" sz="15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Q2</a:t>
                      </a:r>
                      <a:endParaRPr lang="th-TH" sz="15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Q3</a:t>
                      </a:r>
                      <a:endParaRPr lang="th-TH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6912" marR="6912" marT="6913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Q4</a:t>
                      </a:r>
                      <a:endParaRPr lang="th-TH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6912" marR="6912" marT="6913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Q1</a:t>
                      </a:r>
                      <a:endParaRPr lang="th-TH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6912" marR="6912" marT="6913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Q2</a:t>
                      </a:r>
                      <a:endParaRPr lang="th-TH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6912" marR="6912" marT="6913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</a:t>
                      </a:r>
                      <a:r>
                        <a:rPr lang="en-US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M/Q3</a:t>
                      </a:r>
                      <a:endParaRPr lang="th-TH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6912" marR="6912" marT="6913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ก.ค.</a:t>
                      </a:r>
                    </a:p>
                  </a:txBody>
                  <a:tcPr marL="6912" marR="6912" marT="6913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ส.ค.</a:t>
                      </a:r>
                    </a:p>
                  </a:txBody>
                  <a:tcPr marL="6912" marR="6912" marT="6913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YTD</a:t>
                      </a:r>
                      <a:endParaRPr lang="th-TH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6912" marR="6912" marT="6913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009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400" u="none" strike="noStrike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ส่งออกไปทั้งโลก (%</a:t>
                      </a:r>
                      <a:r>
                        <a:rPr lang="en-US" sz="1400" u="none" strike="noStrike" dirty="0" err="1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yoy</a:t>
                      </a:r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751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0.5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9.9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4.8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10.7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12.3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11.6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11.3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10.6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7.4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8.3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6.7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10.0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742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.จีน (11.</a:t>
                      </a:r>
                      <a:r>
                        <a:rPr lang="en-US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 &gt;&gt; </a:t>
                      </a:r>
                      <a:r>
                        <a:rPr lang="en-US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12.4</a:t>
                      </a:r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0.3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24.0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37.0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26.6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22.0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14.1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0.3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15.1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2.9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3.5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2.3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742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.สหรัฐฯ (1</a:t>
                      </a:r>
                      <a:r>
                        <a:rPr lang="en-US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1.0</a:t>
                      </a:r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 &gt;&gt; 1</a:t>
                      </a:r>
                      <a:r>
                        <a:rPr lang="en-US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1.2</a:t>
                      </a:r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8.5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7.6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7.2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8.3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10.7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9.0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6.6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-0.6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-1.9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0.6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742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3.ญี่ปุ่น (9.</a:t>
                      </a:r>
                      <a:r>
                        <a:rPr lang="en-US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 &gt;&gt; 9.</a:t>
                      </a:r>
                      <a:r>
                        <a:rPr lang="en-US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7.7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-3.6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16.4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10.4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9.1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24.9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11.2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13.2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11.7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14.6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16.7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742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4.สหภาพยุโรป (9.</a:t>
                      </a:r>
                      <a:r>
                        <a:rPr lang="en-US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 &gt;&gt; 9.</a:t>
                      </a:r>
                      <a:r>
                        <a:rPr lang="en-US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%) 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8.1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8.7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5.5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11.3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10.5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11.1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1.8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9.0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-4.3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8.4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742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.ทวีปออสเตรเลีย (</a:t>
                      </a:r>
                      <a:r>
                        <a:rPr lang="en-US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5.6</a:t>
                      </a:r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 &gt;&gt; </a:t>
                      </a:r>
                      <a:r>
                        <a:rPr lang="en-US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5.3</a:t>
                      </a:r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-0.5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-2.0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0.3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17.4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13.8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10.3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6.5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2.3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10.1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10.6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16448993"/>
                  </a:ext>
                </a:extLst>
              </a:tr>
              <a:tr h="232742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6.ฮ่องกง (5.</a:t>
                      </a:r>
                      <a:r>
                        <a:rPr lang="en-US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 &gt;&gt; 5.</a:t>
                      </a:r>
                      <a:r>
                        <a:rPr lang="en-US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-3.0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5.9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13.1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7.7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2.8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9.8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11.3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11.6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11.0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93319017"/>
                  </a:ext>
                </a:extLst>
              </a:tr>
              <a:tr h="232742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.เวียดนาม (</a:t>
                      </a:r>
                      <a:r>
                        <a:rPr lang="en-US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4.4</a:t>
                      </a:r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 &gt;&gt; </a:t>
                      </a:r>
                      <a:r>
                        <a:rPr lang="en-US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4.9</a:t>
                      </a:r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%) 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22.9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23.4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25.7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25.8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17.7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18.6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6.5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16.7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14.7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18.5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13.4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18249278"/>
                  </a:ext>
                </a:extLst>
              </a:tr>
              <a:tr h="232742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.มาเลเซีย (</a:t>
                      </a:r>
                      <a:r>
                        <a:rPr lang="en-US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4.5</a:t>
                      </a:r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 &gt;&gt; </a:t>
                      </a:r>
                      <a:r>
                        <a:rPr lang="en-US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4.4</a:t>
                      </a:r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-5.5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7.4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-3.7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7.4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10.0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16.5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15.5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12.0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29.2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18.5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38.5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17.8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00554908"/>
                  </a:ext>
                </a:extLst>
              </a:tr>
              <a:tr h="232742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.ตะวันออกกลาง (</a:t>
                      </a:r>
                      <a:r>
                        <a:rPr lang="en-US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4.2</a:t>
                      </a:r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 &gt;&gt; </a:t>
                      </a:r>
                      <a:r>
                        <a:rPr lang="en-US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3.8</a:t>
                      </a:r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%) 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-12.2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-1.8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-19.9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7.1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10.7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-10.4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-8.1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-9.4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-6.7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-2.3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06512183"/>
                  </a:ext>
                </a:extLst>
              </a:tr>
              <a:tr h="232742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10.อินโดนีเซีย (</a:t>
                      </a:r>
                      <a:r>
                        <a:rPr lang="en-US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3.8</a:t>
                      </a:r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 &gt;&gt; </a:t>
                      </a:r>
                      <a:r>
                        <a:rPr lang="en-US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3.7</a:t>
                      </a:r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8.2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-7.7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21.4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20.2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18.3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7.8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20.6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29.2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13.0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14.7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742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.สิงคโปร์ (</a:t>
                      </a:r>
                      <a:r>
                        <a:rPr lang="en-US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3.8</a:t>
                      </a:r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 &gt;&gt; </a:t>
                      </a:r>
                      <a:r>
                        <a:rPr lang="en-US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3.5</a:t>
                      </a:r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-6.0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0.8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-20.2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34.2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-0.1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-1.9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12.1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-7.6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40.2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19.5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63.8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10.7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2742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1</a:t>
                      </a:r>
                      <a:r>
                        <a:rPr lang="en-US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.ฟิลิปปินส์ (</a:t>
                      </a:r>
                      <a:r>
                        <a:rPr lang="en-US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3.0</a:t>
                      </a:r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 &gt;&gt; </a:t>
                      </a:r>
                      <a:r>
                        <a:rPr lang="en-US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2.9</a:t>
                      </a:r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8.6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0.6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8.6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18.8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14.0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22.9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37.2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44.9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30.4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23.3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05763311"/>
                  </a:ext>
                </a:extLst>
              </a:tr>
              <a:tr h="232742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1</a:t>
                      </a:r>
                      <a:r>
                        <a:rPr lang="en-US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.แอฟริกา (</a:t>
                      </a:r>
                      <a:r>
                        <a:rPr lang="en-US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2.9</a:t>
                      </a:r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 &gt;&gt; </a:t>
                      </a:r>
                      <a:r>
                        <a:rPr lang="en-US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2.9</a:t>
                      </a:r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-8.5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10.9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0.3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19.7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20.3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20.7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18.3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-2.1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1.9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-5.7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13.3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2742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14.อินเดีย (2.</a:t>
                      </a:r>
                      <a:r>
                        <a:rPr lang="en-US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 &gt;&gt; 2.</a:t>
                      </a:r>
                      <a:r>
                        <a:rPr lang="en-US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-2.6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25.7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17.7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13.0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27.4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46.3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31.6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27.0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19.1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15.0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22.7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26.6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2742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15.เกาหลีใต้ (</a:t>
                      </a:r>
                      <a:r>
                        <a:rPr lang="en-US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1.9</a:t>
                      </a:r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 &gt;&gt; </a:t>
                      </a:r>
                      <a:r>
                        <a:rPr lang="en-US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2.0</a:t>
                      </a:r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-0.7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14.4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23.2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24.1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11.8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0.7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10.7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-1.3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2.3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-4.7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2742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16.ไต้หวัน (1.</a:t>
                      </a:r>
                      <a:r>
                        <a:rPr lang="en-US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 &gt;&gt; </a:t>
                      </a:r>
                      <a:r>
                        <a:rPr lang="en-US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1.7</a:t>
                      </a:r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%) 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-4.5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19.0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16.4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22.7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24.9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11.9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11.0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0.0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-7.8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-9.2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-6.4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274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PS.</a:t>
                      </a:r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อาเซียน-9 (2</a:t>
                      </a:r>
                      <a:r>
                        <a:rPr lang="en-US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5.4</a:t>
                      </a:r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 &gt;&gt; 2</a:t>
                      </a:r>
                      <a:r>
                        <a:rPr lang="en-US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5.2</a:t>
                      </a:r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-0.7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8.9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0.4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14.9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9.6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11.2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14.8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12.4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29.7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24.9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34.3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17.7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274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PS.</a:t>
                      </a:r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อาเซียน-5 (1</a:t>
                      </a:r>
                      <a:r>
                        <a:rPr lang="en-US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5.1</a:t>
                      </a:r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 &gt;&gt; 1</a:t>
                      </a:r>
                      <a:r>
                        <a:rPr lang="en-US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4.6</a:t>
                      </a:r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-1.1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-8.5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17.1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13.2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15.2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7.6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31.2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26.6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35.5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16.3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416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PS.</a:t>
                      </a:r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อินโดจีน-4 (</a:t>
                      </a:r>
                      <a:r>
                        <a:rPr lang="en-US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10.3</a:t>
                      </a:r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 &gt;&gt; </a:t>
                      </a:r>
                      <a:r>
                        <a:rPr lang="en-US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10.6</a:t>
                      </a:r>
                      <a:r>
                        <a:rPr lang="th-TH" sz="1400" u="none" strike="noStrik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0.0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12.9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15.6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11.7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16.3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8.9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14.3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19.6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27.7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22.6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32.5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19.7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6715169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2813" eaLnBrk="1" hangingPunct="1"/>
            <a:br>
              <a:rPr lang="en-US" altLang="en-US" sz="4000" b="1" dirty="0">
                <a:solidFill>
                  <a:schemeClr val="bg1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</a:br>
            <a:r>
              <a:rPr lang="th-TH" altLang="en-US" sz="4000" b="1" dirty="0">
                <a:solidFill>
                  <a:schemeClr val="bg1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ภาวะเศรษฐกิจด้านการนำเข้าสินค้า</a:t>
            </a:r>
            <a:br>
              <a:rPr lang="th-TH" altLang="en-US" sz="4000" b="1" dirty="0">
                <a:solidFill>
                  <a:schemeClr val="bg1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</a:br>
            <a:endParaRPr lang="en-US" altLang="en-US" sz="4000" dirty="0">
              <a:solidFill>
                <a:schemeClr val="bg1"/>
              </a:solidFill>
              <a:latin typeface="TH SarabunPSK" pitchFamily="34" charset="-34"/>
              <a:ea typeface="Tahoma" pitchFamily="34" charset="0"/>
              <a:cs typeface="TH SarabunPSK" pitchFamily="34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438361"/>
              </p:ext>
            </p:extLst>
          </p:nvPr>
        </p:nvGraphicFramePr>
        <p:xfrm>
          <a:off x="76198" y="872107"/>
          <a:ext cx="8915395" cy="564253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400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4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9468">
                  <a:extLst>
                    <a:ext uri="{9D8B030D-6E8A-4147-A177-3AD203B41FA5}">
                      <a16:colId xmlns:a16="http://schemas.microsoft.com/office/drawing/2014/main" val="199750547"/>
                    </a:ext>
                  </a:extLst>
                </a:gridCol>
                <a:gridCol w="5675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67565">
                  <a:extLst>
                    <a:ext uri="{9D8B030D-6E8A-4147-A177-3AD203B41FA5}">
                      <a16:colId xmlns:a16="http://schemas.microsoft.com/office/drawing/2014/main" val="738735259"/>
                    </a:ext>
                  </a:extLst>
                </a:gridCol>
                <a:gridCol w="56756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67566">
                  <a:extLst>
                    <a:ext uri="{9D8B030D-6E8A-4147-A177-3AD203B41FA5}">
                      <a16:colId xmlns:a16="http://schemas.microsoft.com/office/drawing/2014/main" val="3000298954"/>
                    </a:ext>
                  </a:extLst>
                </a:gridCol>
                <a:gridCol w="567565">
                  <a:extLst>
                    <a:ext uri="{9D8B030D-6E8A-4147-A177-3AD203B41FA5}">
                      <a16:colId xmlns:a16="http://schemas.microsoft.com/office/drawing/2014/main" val="1884289529"/>
                    </a:ext>
                  </a:extLst>
                </a:gridCol>
                <a:gridCol w="567565">
                  <a:extLst>
                    <a:ext uri="{9D8B030D-6E8A-4147-A177-3AD203B41FA5}">
                      <a16:colId xmlns:a16="http://schemas.microsoft.com/office/drawing/2014/main" val="3463029211"/>
                    </a:ext>
                  </a:extLst>
                </a:gridCol>
                <a:gridCol w="567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7565">
                  <a:extLst>
                    <a:ext uri="{9D8B030D-6E8A-4147-A177-3AD203B41FA5}">
                      <a16:colId xmlns:a16="http://schemas.microsoft.com/office/drawing/2014/main" val="3838010371"/>
                    </a:ext>
                  </a:extLst>
                </a:gridCol>
                <a:gridCol w="567565">
                  <a:extLst>
                    <a:ext uri="{9D8B030D-6E8A-4147-A177-3AD203B41FA5}">
                      <a16:colId xmlns:a16="http://schemas.microsoft.com/office/drawing/2014/main" val="1238269660"/>
                    </a:ext>
                  </a:extLst>
                </a:gridCol>
                <a:gridCol w="567565">
                  <a:extLst>
                    <a:ext uri="{9D8B030D-6E8A-4147-A177-3AD203B41FA5}">
                      <a16:colId xmlns:a16="http://schemas.microsoft.com/office/drawing/2014/main" val="3595836593"/>
                    </a:ext>
                  </a:extLst>
                </a:gridCol>
              </a:tblGrid>
              <a:tr h="193495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500" b="1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อัตราการขยายตัว : % </a:t>
                      </a:r>
                      <a:r>
                        <a:rPr lang="en-US" sz="1500" b="1" u="none" strike="noStrike" dirty="0" err="1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yoy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h-TH" sz="1400" b="1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2559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2560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th-TH" sz="1400" b="1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2560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th-TH" sz="12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th-TH" sz="1400" b="1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2561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th-TH" sz="14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th-TH" sz="14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048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500" b="1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(สัดส่วน  ต่อ </a:t>
                      </a:r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GDP)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Q1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Q2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Q3</a:t>
                      </a:r>
                      <a:endParaRPr lang="th-TH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6912" marR="6912" marT="6913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Q4</a:t>
                      </a:r>
                      <a:endParaRPr lang="th-TH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6912" marR="6912" marT="6913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Q1</a:t>
                      </a:r>
                      <a:endParaRPr lang="th-TH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6912" marR="6912" marT="6913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Q2</a:t>
                      </a:r>
                      <a:endParaRPr lang="th-TH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6912" marR="6912" marT="6913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2M/Q3</a:t>
                      </a:r>
                      <a:endParaRPr lang="th-TH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6912" marR="6912" marT="6913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ก.ค.</a:t>
                      </a:r>
                    </a:p>
                  </a:txBody>
                  <a:tcPr marL="6912" marR="6912" marT="6913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ส.ค.</a:t>
                      </a:r>
                      <a:endParaRPr lang="en-US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6912" marR="6912" marT="6913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YTD</a:t>
                      </a:r>
                      <a:endParaRPr lang="th-TH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6912" marR="6912" marT="6913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779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500" u="sng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ปริมาณนำเข้าสินค้า ณ ราคาคงที</a:t>
                      </a:r>
                    </a:p>
                    <a:p>
                      <a:pPr algn="l" rtl="0" fontAlgn="ctr"/>
                      <a:r>
                        <a:rPr lang="en-US" sz="1500" u="sng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(55.4%)</a:t>
                      </a:r>
                      <a:endParaRPr lang="th-TH" sz="1500" b="1" i="0" u="sng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-2.3</a:t>
                      </a:r>
                      <a:endParaRPr lang="th-TH" sz="16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8.5</a:t>
                      </a:r>
                      <a:endParaRPr lang="th-TH" sz="16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7.3</a:t>
                      </a:r>
                      <a:endParaRPr lang="th-TH" sz="16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9.</a:t>
                      </a:r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th-TH" sz="16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9.2</a:t>
                      </a:r>
                      <a:endParaRPr lang="th-TH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8.3</a:t>
                      </a:r>
                      <a:endParaRPr lang="th-TH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9.3</a:t>
                      </a:r>
                      <a:endParaRPr lang="th-TH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7.2</a:t>
                      </a:r>
                      <a:endParaRPr lang="th-TH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</a:t>
                      </a:r>
                      <a:endParaRPr lang="th-TH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-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8.2</a:t>
                      </a:r>
                      <a:endParaRPr lang="th-TH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779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5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มูลค่า $ </a:t>
                      </a:r>
                      <a:r>
                        <a:rPr lang="en-US" sz="15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term (</a:t>
                      </a:r>
                      <a:r>
                        <a:rPr lang="th-TH" sz="15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กรมศุลฯ) %</a:t>
                      </a:r>
                      <a:r>
                        <a:rPr lang="en-US" sz="15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yoy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-4.2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14.1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14.1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14.3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13.8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14.1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16.9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14.4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16.7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10.5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22.8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15.9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990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5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ราคา $ </a:t>
                      </a:r>
                      <a:r>
                        <a:rPr lang="en-US" sz="15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term (</a:t>
                      </a:r>
                      <a:r>
                        <a:rPr lang="th-TH" sz="15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ก.พาณิชย์) %</a:t>
                      </a:r>
                      <a:r>
                        <a:rPr lang="en-US" sz="15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yoy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-2.7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8.1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4.5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5.8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7.2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N/A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6.9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N/A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779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5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ปริมาณ $ </a:t>
                      </a:r>
                      <a:r>
                        <a:rPr lang="en-US" sz="15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term (</a:t>
                      </a:r>
                      <a:r>
                        <a:rPr lang="th-TH" sz="15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สศค.) %</a:t>
                      </a:r>
                      <a:r>
                        <a:rPr lang="en-US" sz="15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yoy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-1.6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8.1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9.4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9.6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7.9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9.7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N/A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3.4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N/A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7.4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297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50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สินค้าสำคัญ (สัดส่วนต่อมูลค่าปี  </a:t>
                      </a:r>
                      <a:r>
                        <a:rPr lang="en-US" sz="150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59</a:t>
                      </a:r>
                      <a:r>
                        <a:rPr lang="th-TH" sz="150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&gt;&gt; </a:t>
                      </a:r>
                      <a:r>
                        <a:rPr lang="en-US" sz="150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</a:t>
                      </a:r>
                      <a:r>
                        <a:rPr lang="th-TH" sz="150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  </a:t>
                      </a:r>
                      <a:endParaRPr lang="th-TH" sz="15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0951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5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วัตถุดิบ (</a:t>
                      </a:r>
                      <a:r>
                        <a:rPr lang="en-US" sz="15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39.6</a:t>
                      </a:r>
                      <a:r>
                        <a:rPr lang="th-TH" sz="15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 &gt;&gt; </a:t>
                      </a:r>
                      <a:r>
                        <a:rPr lang="en-US" sz="15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41.0</a:t>
                      </a:r>
                      <a:r>
                        <a:rPr lang="th-TH" sz="15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%) %</a:t>
                      </a:r>
                      <a:r>
                        <a:rPr lang="en-US" sz="15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yoy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-2.4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18.7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21.4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20.4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18.5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15.1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16.1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8.2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19.8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2.8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37.8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14.1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779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5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ปริมาณ $ </a:t>
                      </a:r>
                      <a:r>
                        <a:rPr lang="en-US" sz="15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term %</a:t>
                      </a:r>
                      <a:r>
                        <a:rPr lang="en-US" sz="15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yoy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-1.7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14.1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17.1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16.5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15.9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8.0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N/A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-0.6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N/A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0951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5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วัตถุดิบหักทอง (</a:t>
                      </a:r>
                      <a:r>
                        <a:rPr lang="en-US" sz="15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36.5</a:t>
                      </a:r>
                      <a:r>
                        <a:rPr lang="th-TH" sz="15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 &gt;&gt; </a:t>
                      </a:r>
                      <a:r>
                        <a:rPr lang="en-US" sz="15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36.0</a:t>
                      </a:r>
                      <a:r>
                        <a:rPr lang="th-TH" sz="15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%) %</a:t>
                      </a:r>
                      <a:r>
                        <a:rPr lang="en-US" sz="15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yoy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-0.8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13.0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14.5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16.0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10.3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11.6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15.4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9.9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12.0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7.7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16.0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12.4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779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5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ปริมาณ $ </a:t>
                      </a:r>
                      <a:r>
                        <a:rPr lang="en-US" sz="15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term %</a:t>
                      </a:r>
                      <a:r>
                        <a:rPr lang="en-US" sz="15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yoy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0.3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8.8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9.6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11.6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7.6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5.4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N/A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N/A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0951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5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สินค้าทุน (</a:t>
                      </a:r>
                      <a:r>
                        <a:rPr lang="en-US" sz="15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29.0</a:t>
                      </a:r>
                      <a:r>
                        <a:rPr lang="th-TH" sz="15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 &gt;&gt; 2</a:t>
                      </a:r>
                      <a:r>
                        <a:rPr lang="en-US" sz="15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7.3</a:t>
                      </a:r>
                      <a:r>
                        <a:rPr lang="th-TH" sz="15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%) %</a:t>
                      </a:r>
                      <a:r>
                        <a:rPr lang="en-US" sz="15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yoy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-2.8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8.0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3.5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11.6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9.1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8.0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12.0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7.9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3.4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0.6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8.3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779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5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ปริมาณ $ </a:t>
                      </a:r>
                      <a:r>
                        <a:rPr lang="en-US" sz="15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term %</a:t>
                      </a:r>
                      <a:r>
                        <a:rPr lang="en-US" sz="15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yoy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-4.0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9.8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8.4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8.9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N/A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-0.8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N/A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7991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5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สินค้าทุนหักเครื่องบิน เรือ รถไฟ (</a:t>
                      </a:r>
                      <a:r>
                        <a:rPr lang="en-US" sz="15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26.9</a:t>
                      </a:r>
                      <a:r>
                        <a:rPr lang="th-TH" sz="15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 &gt;&gt; </a:t>
                      </a:r>
                      <a:r>
                        <a:rPr lang="en-US" sz="15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24.7</a:t>
                      </a:r>
                      <a:r>
                        <a:rPr lang="th-TH" sz="15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%) %</a:t>
                      </a:r>
                      <a:r>
                        <a:rPr lang="en-US" sz="15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yoy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-1.2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0.7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7.7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9.3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14.6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6.4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6.5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6.4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10.5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779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5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ปริมาณ $ </a:t>
                      </a:r>
                      <a:r>
                        <a:rPr lang="en-US" sz="15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term %</a:t>
                      </a:r>
                      <a:r>
                        <a:rPr lang="en-US" sz="15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yoy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-2.6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-1.7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5.9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12.1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N/A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5.0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N/A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8.4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0951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5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เชื้อเพลิง</a:t>
                      </a:r>
                      <a:r>
                        <a:rPr lang="th-TH" sz="1500" u="none" strike="noStrike" baseline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5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(1</a:t>
                      </a:r>
                      <a:r>
                        <a:rPr lang="en-US" sz="15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</a:t>
                      </a:r>
                      <a:r>
                        <a:rPr lang="th-TH" sz="15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1% &gt;&gt; 14.1%) %</a:t>
                      </a:r>
                      <a:r>
                        <a:rPr lang="en-US" sz="15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yoy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-20.7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25.6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44.3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14.1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18.9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28.8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31.4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49.7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50.7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64.4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37.9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43.3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79335189"/>
                  </a:ext>
                </a:extLst>
              </a:tr>
              <a:tr h="290951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5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ปริมาณ $ </a:t>
                      </a:r>
                      <a:r>
                        <a:rPr lang="en-US" sz="15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term %</a:t>
                      </a:r>
                      <a:r>
                        <a:rPr lang="en-US" sz="15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yoy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-3.6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0.4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-0.3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-2.6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9.3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12.3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N/A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17.3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N/A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11.8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69165973"/>
                  </a:ext>
                </a:extLst>
              </a:tr>
              <a:tr h="386990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5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500" u="none" strike="noStrike" baseline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อุปโภคบริโภค</a:t>
                      </a:r>
                      <a:r>
                        <a:rPr lang="th-TH" sz="15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(</a:t>
                      </a:r>
                      <a:r>
                        <a:rPr lang="en-US" sz="15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12.</a:t>
                      </a:r>
                      <a:r>
                        <a:rPr lang="th-TH" sz="15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4% &gt;&gt; </a:t>
                      </a:r>
                      <a:r>
                        <a:rPr lang="en-US" sz="15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r>
                        <a:rPr lang="th-TH" sz="15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.3%) %</a:t>
                      </a:r>
                      <a:r>
                        <a:rPr lang="en-US" sz="15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yoy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1.0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4.4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7.2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13.2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10.9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13.8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8.1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6.4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9.6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11.3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26562898"/>
                  </a:ext>
                </a:extLst>
              </a:tr>
              <a:tr h="248779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5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ปริมาณ $ </a:t>
                      </a:r>
                      <a:r>
                        <a:rPr lang="en-US" sz="15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term %</a:t>
                      </a:r>
                      <a:r>
                        <a:rPr lang="en-US" sz="15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yoy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0.2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10.0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7.4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11.6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N/A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N/A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8.9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55372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1101356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br>
              <a:rPr lang="en-US" altLang="en-US" sz="4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altLang="en-US" sz="4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เครื่องชี้เศรษฐกิจไทยด้านการผลิต</a:t>
            </a:r>
            <a:br>
              <a:rPr lang="th-TH" altLang="en-US" sz="4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</a:br>
            <a:endParaRPr lang="en-US" altLang="en-US" sz="4000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941553"/>
              </p:ext>
            </p:extLst>
          </p:nvPr>
        </p:nvGraphicFramePr>
        <p:xfrm>
          <a:off x="152400" y="990600"/>
          <a:ext cx="8839203" cy="5410197"/>
        </p:xfrm>
        <a:graphic>
          <a:graphicData uri="http://schemas.openxmlformats.org/drawingml/2006/table">
            <a:tbl>
              <a:tblPr/>
              <a:tblGrid>
                <a:gridCol w="3182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71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7186">
                  <a:extLst>
                    <a:ext uri="{9D8B030D-6E8A-4147-A177-3AD203B41FA5}">
                      <a16:colId xmlns:a16="http://schemas.microsoft.com/office/drawing/2014/main" val="2479924094"/>
                    </a:ext>
                  </a:extLst>
                </a:gridCol>
                <a:gridCol w="467186">
                  <a:extLst>
                    <a:ext uri="{9D8B030D-6E8A-4147-A177-3AD203B41FA5}">
                      <a16:colId xmlns:a16="http://schemas.microsoft.com/office/drawing/2014/main" val="4268846465"/>
                    </a:ext>
                  </a:extLst>
                </a:gridCol>
                <a:gridCol w="467186">
                  <a:extLst>
                    <a:ext uri="{9D8B030D-6E8A-4147-A177-3AD203B41FA5}">
                      <a16:colId xmlns:a16="http://schemas.microsoft.com/office/drawing/2014/main" val="3975384526"/>
                    </a:ext>
                  </a:extLst>
                </a:gridCol>
                <a:gridCol w="467186">
                  <a:extLst>
                    <a:ext uri="{9D8B030D-6E8A-4147-A177-3AD203B41FA5}">
                      <a16:colId xmlns:a16="http://schemas.microsoft.com/office/drawing/2014/main" val="3257448829"/>
                    </a:ext>
                  </a:extLst>
                </a:gridCol>
                <a:gridCol w="517746">
                  <a:extLst>
                    <a:ext uri="{9D8B030D-6E8A-4147-A177-3AD203B41FA5}">
                      <a16:colId xmlns:a16="http://schemas.microsoft.com/office/drawing/2014/main" val="1533612452"/>
                    </a:ext>
                  </a:extLst>
                </a:gridCol>
                <a:gridCol w="467186">
                  <a:extLst>
                    <a:ext uri="{9D8B030D-6E8A-4147-A177-3AD203B41FA5}">
                      <a16:colId xmlns:a16="http://schemas.microsoft.com/office/drawing/2014/main" val="1661828987"/>
                    </a:ext>
                  </a:extLst>
                </a:gridCol>
                <a:gridCol w="467186">
                  <a:extLst>
                    <a:ext uri="{9D8B030D-6E8A-4147-A177-3AD203B41FA5}">
                      <a16:colId xmlns:a16="http://schemas.microsoft.com/office/drawing/2014/main" val="1106392568"/>
                    </a:ext>
                  </a:extLst>
                </a:gridCol>
                <a:gridCol w="46718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7186">
                  <a:extLst>
                    <a:ext uri="{9D8B030D-6E8A-4147-A177-3AD203B41FA5}">
                      <a16:colId xmlns:a16="http://schemas.microsoft.com/office/drawing/2014/main" val="2501790961"/>
                    </a:ext>
                  </a:extLst>
                </a:gridCol>
                <a:gridCol w="467186">
                  <a:extLst>
                    <a:ext uri="{9D8B030D-6E8A-4147-A177-3AD203B41FA5}">
                      <a16:colId xmlns:a16="http://schemas.microsoft.com/office/drawing/2014/main" val="2464523356"/>
                    </a:ext>
                  </a:extLst>
                </a:gridCol>
                <a:gridCol w="467186">
                  <a:extLst>
                    <a:ext uri="{9D8B030D-6E8A-4147-A177-3AD203B41FA5}">
                      <a16:colId xmlns:a16="http://schemas.microsoft.com/office/drawing/2014/main" val="2599356875"/>
                    </a:ext>
                  </a:extLst>
                </a:gridCol>
              </a:tblGrid>
              <a:tr h="449441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อัตราการขยายตัว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2559</a:t>
                      </a:r>
                    </a:p>
                  </a:txBody>
                  <a:tcPr marL="6912" marR="6912" marT="6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2560</a:t>
                      </a:r>
                    </a:p>
                  </a:txBody>
                  <a:tcPr marL="6912" marR="6912" marT="6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th-TH" sz="1800" b="1" kern="1200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2560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6912" marR="6912" marT="6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12" marR="6912" marT="6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th-TH" sz="1800" b="1" kern="1200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2561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6912" marR="6912" marT="6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kern="1200" dirty="0">
                        <a:solidFill>
                          <a:schemeClr val="bg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6912" marR="6912" marT="6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kern="1200" dirty="0">
                        <a:solidFill>
                          <a:schemeClr val="bg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6912" marR="6912" marT="6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441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(สัดส่วน ต่อ </a:t>
                      </a:r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GDP ) 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Q1</a:t>
                      </a:r>
                    </a:p>
                  </a:txBody>
                  <a:tcPr marL="6912" marR="6912" marT="6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Q2</a:t>
                      </a:r>
                    </a:p>
                  </a:txBody>
                  <a:tcPr marL="6912" marR="6912" marT="6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Q3</a:t>
                      </a:r>
                      <a:endParaRPr lang="th-TH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6912" marR="6912" marT="6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Q4</a:t>
                      </a:r>
                      <a:endParaRPr lang="th-TH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6912" marR="6912" marT="6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Q1</a:t>
                      </a:r>
                      <a:endParaRPr lang="th-TH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6912" marR="6912" marT="6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Q2</a:t>
                      </a:r>
                      <a:endParaRPr lang="th-TH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6912" marR="6912" marT="6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2M/Q3</a:t>
                      </a:r>
                      <a:endParaRPr lang="th-TH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6912" marR="6912" marT="6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ก.ค.</a:t>
                      </a:r>
                    </a:p>
                  </a:txBody>
                  <a:tcPr marL="6912" marR="6912" marT="6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ส.ค.</a:t>
                      </a:r>
                    </a:p>
                  </a:txBody>
                  <a:tcPr marL="6912" marR="6912" marT="6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YTD</a:t>
                      </a:r>
                      <a:endParaRPr lang="th-TH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6912" marR="6912" marT="6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443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800" b="1" i="0" u="sng" strike="noStrike" dirty="0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การผลิตภาคเกษตร ณ ราคาคงที่ (6.3%)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-2.5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15.9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-1.3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10.4</a:t>
                      </a:r>
                      <a:endParaRPr lang="th-TH" sz="16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8.3</a:t>
                      </a:r>
                      <a:endParaRPr lang="th-TH" sz="16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443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800" b="1" i="0" u="sng" strike="noStrike" dirty="0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การผลิตนอกภาคเกษตร ณ ราคาคงที่ (94.5%)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</a:t>
                      </a:r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th-TH" sz="16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</a:t>
                      </a:r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endParaRPr lang="th-TH" sz="16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4.1</a:t>
                      </a:r>
                      <a:endParaRPr lang="th-TH" sz="16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</a:t>
                      </a:r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16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443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การผลิตภาคอุตสาหกรรม ณ ราคาคงที่ (27.7%) 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</a:t>
                      </a:r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th-TH" sz="16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</a:t>
                      </a:r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16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4053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การผลิตภาคโรงแรมและภัตตาคาร ณ ราคาคงที่ (5.8%) 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15.3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12.8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9.4</a:t>
                      </a:r>
                      <a:endParaRPr lang="th-TH" sz="16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1.1</a:t>
                      </a:r>
                      <a:endParaRPr lang="th-TH" sz="16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443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เครื่องชี้การผลิต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1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12" marR="6912" marT="6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1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12" marR="6912" marT="6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12" marR="6912" marT="6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12" marR="6912" marT="6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12" marR="6912" marT="6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12" marR="6912" marT="6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12" marR="6912" marT="6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12" marR="6912" marT="6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12" marR="6912" marT="6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12" marR="6912" marT="6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12" marR="6912" marT="6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12" marR="6912" marT="6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443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ผลผลิตเกษตรกรรม (%</a:t>
                      </a:r>
                      <a:r>
                        <a:rPr lang="en-US" sz="18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yoy</a:t>
                      </a:r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 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-2.2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7.0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8.1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344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%</a:t>
                      </a:r>
                      <a:r>
                        <a:rPr lang="en-US" sz="1800" b="1" i="1" u="none" strike="noStrike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qoq_SA</a:t>
                      </a:r>
                      <a:r>
                        <a:rPr lang="en-US" sz="18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/ %</a:t>
                      </a:r>
                      <a:r>
                        <a:rPr lang="en-US" sz="1800" b="1" i="1" u="none" strike="noStrike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mom_SA</a:t>
                      </a:r>
                      <a:endParaRPr lang="en-US" sz="1800" b="1" i="1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97157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-2.6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-1.0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-3.6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9718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ดัชนีความเชื่อมั่นอุตสาหกรรม (ระดับ)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90.8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86.3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87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.0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85.5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85.2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87.3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90.7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90.3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92.3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93.2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92.5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90.1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4109259"/>
                  </a:ext>
                </a:extLst>
              </a:tr>
              <a:tr h="423443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นักท่องเที่ยวต่างชาติ (%</a:t>
                      </a:r>
                      <a:r>
                        <a:rPr lang="en-US" sz="18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yoy</a:t>
                      </a:r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 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19.5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15.4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2.9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2.8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3.0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9.9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929432"/>
                  </a:ext>
                </a:extLst>
              </a:tr>
              <a:tr h="42344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</a:t>
                      </a:r>
                      <a:r>
                        <a:rPr lang="en-US" sz="1800" b="1" i="1" u="none" strike="noStrike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qoq_SA</a:t>
                      </a:r>
                      <a:r>
                        <a:rPr lang="en-US" sz="1800" b="1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/ %</a:t>
                      </a:r>
                      <a:r>
                        <a:rPr lang="en-US" sz="1800" b="1" i="1" u="none" strike="noStrike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mom_SA</a:t>
                      </a:r>
                      <a:endParaRPr lang="en-US" sz="1800" b="1" i="1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97157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0" i="1" u="none" strike="noStrike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10.0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5.6</a:t>
                      </a:r>
                      <a:endParaRPr lang="th-TH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0.6</a:t>
                      </a:r>
                      <a:endParaRPr lang="th-TH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5.1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0.1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-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-9.4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1.8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036681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STYLE" val="BulletStyle"/>
  <p:tag name="SLIDEELEMTYPE" val="1"/>
  <p:tag name="DEFAULTLEFT" val="234.125"/>
  <p:tag name="DEFAULTOFFLEFT" val="-524"/>
  <p:tag name="DEFAULTONLEFT" val="234.125"/>
  <p:tag name="DEFAULTWIDTH" val="504"/>
  <p:tag name="DEFAULTHEIGHT" val="23.5"/>
  <p:tag name="PRESERVEASPECTRATIO" val="False"/>
  <p:tag name="DEFAULTTOP" val="7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STYLE" val="BulletStyle"/>
  <p:tag name="SLIDEELEMTYPE" val="1"/>
  <p:tag name="DEFAULTLEFT" val="234.125"/>
  <p:tag name="DEFAULTOFFLEFT" val="-524"/>
  <p:tag name="DEFAULTONLEFT" val="234.125"/>
  <p:tag name="DEFAULTWIDTH" val="504"/>
  <p:tag name="DEFAULTHEIGHT" val="23.5"/>
  <p:tag name="PRESERVEASPECTRATIO" val="False"/>
  <p:tag name="DEFAULTTOP" val="7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58721</TotalTime>
  <Words>2873</Words>
  <Application>Microsoft Office PowerPoint</Application>
  <PresentationFormat>On-screen Show (4:3)</PresentationFormat>
  <Paragraphs>1684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Cordia New</vt:lpstr>
      <vt:lpstr>Tahoma</vt:lpstr>
      <vt:lpstr>TH SarabunPSK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เครื่องชี้เศรษฐกิจไทยด้านการผลิต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จริยา จิริยะสิน</cp:lastModifiedBy>
  <cp:revision>2716</cp:revision>
  <cp:lastPrinted>2018-07-26T02:17:41Z</cp:lastPrinted>
  <dcterms:created xsi:type="dcterms:W3CDTF">2013-07-12T08:46:54Z</dcterms:created>
  <dcterms:modified xsi:type="dcterms:W3CDTF">2018-09-26T11:23:43Z</dcterms:modified>
</cp:coreProperties>
</file>