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"/>
  </p:notesMasterIdLst>
  <p:handoutMasterIdLst>
    <p:handoutMasterId r:id="rId4"/>
  </p:handoutMasterIdLst>
  <p:sldIdLst>
    <p:sldId id="339" r:id="rId2"/>
  </p:sldIdLst>
  <p:sldSz cx="9906000" cy="6858000" type="A4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8591"/>
    <a:srgbClr val="4397A5"/>
    <a:srgbClr val="4EBBD3"/>
    <a:srgbClr val="FF6600"/>
    <a:srgbClr val="F36F32"/>
    <a:srgbClr val="FF1313"/>
    <a:srgbClr val="1D9A78"/>
    <a:srgbClr val="151689"/>
    <a:srgbClr val="141687"/>
    <a:srgbClr val="1618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0" autoAdjust="0"/>
    <p:restoredTop sz="95565" autoAdjust="0"/>
  </p:normalViewPr>
  <p:slideViewPr>
    <p:cSldViewPr snapToGrid="0">
      <p:cViewPr>
        <p:scale>
          <a:sx n="122" d="100"/>
          <a:sy n="122" d="100"/>
        </p:scale>
        <p:origin x="-1008" y="-4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1" y="16"/>
            <a:ext cx="3038604" cy="463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159" y="16"/>
            <a:ext cx="3038604" cy="463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9D35FE-26B3-4850-B322-FB37F736354F}" type="datetimeFigureOut">
              <a:rPr lang="en-US" smtClean="0"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1" y="8772725"/>
            <a:ext cx="3038604" cy="463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159" y="8772725"/>
            <a:ext cx="3038604" cy="463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DD36FB-F014-4A41-8A7B-44C744E5D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8708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1" y="16"/>
            <a:ext cx="3038604" cy="463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159" y="16"/>
            <a:ext cx="3038604" cy="463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5A3A41-3880-4E4E-A7CB-E702FA16609D}" type="datetimeFigureOut">
              <a:rPr lang="en-US" smtClean="0"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4125" y="1154113"/>
            <a:ext cx="4502150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734" y="4445039"/>
            <a:ext cx="5608975" cy="363710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1" y="8772725"/>
            <a:ext cx="3038604" cy="463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159" y="8772725"/>
            <a:ext cx="3038604" cy="463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B2B0EB-D749-4E78-9514-C5D6F3FFE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70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 b="1">
                <a:latin typeface="TH SarabunIT๙" panose="020B0500040200020003" pitchFamily="34" charset="-34"/>
                <a:cs typeface="TH SarabunIT๙" panose="020B0500040200020003" pitchFamily="34" charset="-34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 b="1">
                <a:latin typeface="TH SarabunIT๙" panose="020B0500040200020003" pitchFamily="34" charset="-34"/>
                <a:cs typeface="TH SarabunIT๙" panose="020B0500040200020003" pitchFamily="34" charset="-34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>
                <a:latin typeface="TH SarabunIT๙" panose="020B0500040200020003" pitchFamily="34" charset="-34"/>
                <a:cs typeface="TH SarabunIT๙" panose="020B0500040200020003" pitchFamily="34" charset="-34"/>
              </a:defRPr>
            </a:lvl1pPr>
          </a:lstStyle>
          <a:p>
            <a:pPr>
              <a:defRPr/>
            </a:pPr>
            <a:fld id="{439A1604-1CF6-42C6-BC3A-FA649372F6E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513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9A1604-1CF6-42C6-BC3A-FA649372F6E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656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9A1604-1CF6-42C6-BC3A-FA649372F6E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92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6509658"/>
            <a:ext cx="9906000" cy="348343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038" y="1194253"/>
            <a:ext cx="8543925" cy="4351338"/>
          </a:xfrm>
        </p:spPr>
        <p:txBody>
          <a:bodyPr>
            <a:normAutofit/>
          </a:bodyPr>
          <a:lstStyle>
            <a:lvl1pPr>
              <a:defRPr sz="3200" b="1">
                <a:latin typeface="TH SarabunIT๙" panose="020B0500040200020003" pitchFamily="34" charset="-34"/>
                <a:cs typeface="TH SarabunIT๙" panose="020B0500040200020003" pitchFamily="34" charset="-34"/>
              </a:defRPr>
            </a:lvl1pPr>
            <a:lvl2pPr>
              <a:defRPr sz="2800" b="1">
                <a:latin typeface="TH SarabunIT๙" panose="020B0500040200020003" pitchFamily="34" charset="-34"/>
                <a:cs typeface="TH SarabunIT๙" panose="020B0500040200020003" pitchFamily="34" charset="-34"/>
              </a:defRPr>
            </a:lvl2pPr>
            <a:lvl3pPr>
              <a:defRPr sz="2400" b="1">
                <a:latin typeface="TH SarabunIT๙" panose="020B0500040200020003" pitchFamily="34" charset="-34"/>
                <a:cs typeface="TH SarabunIT๙" panose="020B0500040200020003" pitchFamily="34" charset="-34"/>
              </a:defRPr>
            </a:lvl3pPr>
            <a:lvl4pPr>
              <a:defRPr sz="2000" b="1">
                <a:latin typeface="TH SarabunIT๙" panose="020B0500040200020003" pitchFamily="34" charset="-34"/>
                <a:cs typeface="TH SarabunIT๙" panose="020B0500040200020003" pitchFamily="34" charset="-34"/>
              </a:defRPr>
            </a:lvl4pPr>
            <a:lvl5pPr>
              <a:defRPr sz="2000" b="1">
                <a:latin typeface="TH SarabunIT๙" panose="020B0500040200020003" pitchFamily="34" charset="-34"/>
                <a:cs typeface="TH SarabunIT๙" panose="020B0500040200020003" pitchFamily="34" charset="-34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67827" y="6480175"/>
            <a:ext cx="2228850" cy="365125"/>
          </a:xfrm>
        </p:spPr>
        <p:txBody>
          <a:bodyPr/>
          <a:lstStyle>
            <a:lvl1pPr>
              <a:defRPr sz="1600">
                <a:latin typeface="TH SarabunIT๙" panose="020B0500040200020003" pitchFamily="34" charset="-34"/>
                <a:cs typeface="TH SarabunIT๙" panose="020B0500040200020003" pitchFamily="34" charset="-34"/>
              </a:defRPr>
            </a:lvl1pPr>
          </a:lstStyle>
          <a:p>
            <a:pPr>
              <a:defRPr/>
            </a:pPr>
            <a:fld id="{439A1604-1CF6-42C6-BC3A-FA649372F6E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714"/>
          <a:stretch/>
        </p:blipFill>
        <p:spPr>
          <a:xfrm>
            <a:off x="0" y="0"/>
            <a:ext cx="9906000" cy="9797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0242" y="1"/>
            <a:ext cx="6651172" cy="816429"/>
          </a:xfrm>
        </p:spPr>
        <p:txBody>
          <a:bodyPr>
            <a:normAutofit/>
          </a:bodyPr>
          <a:lstStyle>
            <a:lvl1pPr algn="ctr">
              <a:defRPr sz="4400" b="1">
                <a:solidFill>
                  <a:schemeClr val="bg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3643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9A1604-1CF6-42C6-BC3A-FA649372F6E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7831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9A1604-1CF6-42C6-BC3A-FA649372F6E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799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9A1604-1CF6-42C6-BC3A-FA649372F6E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89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9A1604-1CF6-42C6-BC3A-FA649372F6E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2446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9A1604-1CF6-42C6-BC3A-FA649372F6E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473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9A1604-1CF6-42C6-BC3A-FA649372F6E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105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9A1604-1CF6-42C6-BC3A-FA649372F6E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0236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39A1604-1CF6-42C6-BC3A-FA649372F6E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133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0.png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12" Type="http://schemas.microsoft.com/office/2007/relationships/hdphoto" Target="../media/hdphoto4.wdp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11" Type="http://schemas.openxmlformats.org/officeDocument/2006/relationships/image" Target="../media/image9.png"/><Relationship Id="rId5" Type="http://schemas.openxmlformats.org/officeDocument/2006/relationships/image" Target="../media/image5.png"/><Relationship Id="rId15" Type="http://schemas.openxmlformats.org/officeDocument/2006/relationships/image" Target="../media/image12.png"/><Relationship Id="rId10" Type="http://schemas.openxmlformats.org/officeDocument/2006/relationships/image" Target="../media/image8.png"/><Relationship Id="rId4" Type="http://schemas.microsoft.com/office/2007/relationships/hdphoto" Target="../media/hdphoto1.wdp"/><Relationship Id="rId9" Type="http://schemas.microsoft.com/office/2007/relationships/hdphoto" Target="../media/hdphoto3.wdp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4545" y="5295492"/>
            <a:ext cx="1308756" cy="970903"/>
          </a:xfrm>
          <a:prstGeom prst="rect">
            <a:avLst/>
          </a:prstGeom>
        </p:spPr>
      </p:pic>
      <p:sp>
        <p:nvSpPr>
          <p:cNvPr id="44" name="TextBox 43"/>
          <p:cNvSpPr txBox="1">
            <a:spLocks noChangeAspect="1"/>
          </p:cNvSpPr>
          <p:nvPr/>
        </p:nvSpPr>
        <p:spPr>
          <a:xfrm>
            <a:off x="3322114" y="971904"/>
            <a:ext cx="3614159" cy="1895612"/>
          </a:xfrm>
          <a:prstGeom prst="rect">
            <a:avLst/>
          </a:prstGeom>
          <a:solidFill>
            <a:schemeClr val="accent6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endParaRPr lang="en-US" sz="2800" b="1" u="sng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58679" y="57634"/>
            <a:ext cx="6624084" cy="7463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5000"/>
              </a:lnSpc>
            </a:pPr>
            <a:r>
              <a:rPr lang="th-TH" sz="3000" b="1" dirty="0" smtClean="0">
                <a:solidFill>
                  <a:schemeClr val="bg1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การแก้ไขเพิ่มเติมพระราชบัญญัติผู้สูงอายุ พ.ศ. 2546</a:t>
            </a:r>
          </a:p>
          <a:p>
            <a:pPr algn="ctr">
              <a:lnSpc>
                <a:spcPct val="85000"/>
              </a:lnSpc>
            </a:pPr>
            <a:r>
              <a:rPr lang="th-TH" sz="2000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เพื่อรองรับการดำเนินมาตรการให้เงินช่วยเหลือเพื่อการยังชีพแก่ผู้สูงอายุที่มีรายได้น้อย</a:t>
            </a:r>
            <a:endParaRPr lang="en-US" sz="2000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802208" y="7062107"/>
            <a:ext cx="2228850" cy="365125"/>
          </a:xfrm>
        </p:spPr>
        <p:txBody>
          <a:bodyPr/>
          <a:lstStyle/>
          <a:p>
            <a:fld id="{439A1604-1CF6-42C6-BC3A-FA649372F6E3}" type="slidenum">
              <a:rPr lang="en-US" smtClean="0">
                <a:solidFill>
                  <a:prstClr val="black">
                    <a:tint val="75000"/>
                  </a:prst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pPr/>
              <a:t>1</a:t>
            </a:fld>
            <a:endParaRPr lang="en-US" dirty="0">
              <a:solidFill>
                <a:prstClr val="black">
                  <a:tint val="75000"/>
                </a:prst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450946" y="1068567"/>
            <a:ext cx="3368729" cy="812442"/>
          </a:xfrm>
          <a:prstGeom prst="rect">
            <a:avLst/>
          </a:prstGeom>
          <a:solidFill>
            <a:srgbClr val="151689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200" b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มาตรการ</a:t>
            </a:r>
            <a:r>
              <a:rPr lang="th-TH" sz="2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ให้เงินช่วยเหลือ</a:t>
            </a:r>
          </a:p>
          <a:p>
            <a:pPr algn="ctr"/>
            <a:r>
              <a:rPr lang="th-TH" sz="2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เพื่อการยังชีพแก่ผู้สูงอายุที่มีรายได้น้อย</a:t>
            </a:r>
            <a:endParaRPr lang="en-US" sz="2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458599" y="1900117"/>
            <a:ext cx="3353421" cy="603088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th-TH" b="1" dirty="0" smtClean="0">
                <a:solidFill>
                  <a:srgbClr val="141687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เพื่อให้ผู้สูงอายุมีรายได้ในการดำรงชีพเพิ่มขึ้น</a:t>
            </a:r>
          </a:p>
          <a:p>
            <a:pPr algn="ctr">
              <a:lnSpc>
                <a:spcPct val="90000"/>
              </a:lnSpc>
            </a:pPr>
            <a:r>
              <a:rPr lang="th-TH" b="1" dirty="0" smtClean="0">
                <a:solidFill>
                  <a:srgbClr val="141687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และมีคุณภาพชีวิตที่ดีขึ้น</a:t>
            </a:r>
            <a:endParaRPr lang="en-US" b="1" dirty="0">
              <a:solidFill>
                <a:srgbClr val="141687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88" b="100000" l="0" r="99862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274711" y="1206571"/>
            <a:ext cx="1862226" cy="105457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284882" y="1644112"/>
            <a:ext cx="19073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รายได้ ≥ เส้นความยากจน</a:t>
            </a:r>
          </a:p>
          <a:p>
            <a:pPr algn="ctr"/>
            <a:r>
              <a:rPr lang="th-TH" b="1" dirty="0" smtClean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6.8 ล้านคน</a:t>
            </a:r>
            <a:endParaRPr lang="en-US" b="1" dirty="0">
              <a:solidFill>
                <a:srgbClr val="7030A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20" b="89796" l="0" r="89776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39655" y="2392551"/>
            <a:ext cx="1938557" cy="847432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832877" y="2359905"/>
            <a:ext cx="9108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รายได้น้อย</a:t>
            </a:r>
          </a:p>
          <a:p>
            <a:r>
              <a:rPr lang="th-TH" b="1" dirty="0" smtClean="0">
                <a:solidFill>
                  <a:schemeClr val="bg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3.5 ล้านคน</a:t>
            </a:r>
            <a:endParaRPr lang="en-US" b="1" dirty="0">
              <a:solidFill>
                <a:schemeClr val="bg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-20842" y="1956126"/>
            <a:ext cx="1460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solidFill>
                  <a:srgbClr val="1D9A78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เส้นความยากจน</a:t>
            </a:r>
            <a:endParaRPr lang="en-US" b="1" dirty="0">
              <a:solidFill>
                <a:srgbClr val="1D9A78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-35830" y="2295402"/>
            <a:ext cx="14221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dirty="0" smtClean="0">
                <a:solidFill>
                  <a:srgbClr val="1D9A78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ปี 58 </a:t>
            </a:r>
            <a:r>
              <a:rPr lang="en-US" sz="1400" dirty="0" smtClean="0">
                <a:solidFill>
                  <a:srgbClr val="1D9A78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=</a:t>
            </a:r>
            <a:r>
              <a:rPr lang="th-TH" sz="1400" dirty="0" smtClean="0">
                <a:solidFill>
                  <a:srgbClr val="1D9A78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2</a:t>
            </a:r>
            <a:r>
              <a:rPr lang="en-US" sz="1400" dirty="0" smtClean="0">
                <a:solidFill>
                  <a:srgbClr val="1D9A78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,</a:t>
            </a:r>
            <a:r>
              <a:rPr lang="th-TH" sz="1400" dirty="0" smtClean="0">
                <a:solidFill>
                  <a:srgbClr val="1D9A78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644 บาท/เดือน</a:t>
            </a:r>
            <a:endParaRPr lang="en-US" sz="1400" dirty="0">
              <a:solidFill>
                <a:srgbClr val="1D9A78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-227224" y="1175573"/>
            <a:ext cx="2358635" cy="258050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 smtClean="0">
                <a:solidFill>
                  <a:srgbClr val="FF66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ผู้สูงอายุ (≥ 60 ปี) </a:t>
            </a:r>
          </a:p>
          <a:p>
            <a:pPr algn="ctr"/>
            <a:r>
              <a:rPr lang="th-TH" b="1" dirty="0" smtClean="0">
                <a:solidFill>
                  <a:srgbClr val="FF66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10.3 ล้านคน</a:t>
            </a:r>
            <a:endParaRPr lang="en-US" b="1" dirty="0">
              <a:solidFill>
                <a:srgbClr val="FF66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21666" y="3057297"/>
            <a:ext cx="26244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400" dirty="0" smtClean="0">
                <a:solidFill>
                  <a:srgbClr val="1D9A78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ที่มา</a:t>
            </a:r>
            <a:r>
              <a:rPr lang="en-US" sz="1400" dirty="0" smtClean="0">
                <a:solidFill>
                  <a:srgbClr val="1D9A78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1400" dirty="0" err="1" smtClean="0">
                <a:solidFill>
                  <a:srgbClr val="1D9A78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มส</a:t>
            </a:r>
            <a:r>
              <a:rPr lang="th-TH" sz="1400" dirty="0" smtClean="0">
                <a:solidFill>
                  <a:srgbClr val="1D9A78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  <a:r>
              <a:rPr lang="th-TH" sz="1400" dirty="0" err="1" smtClean="0">
                <a:solidFill>
                  <a:srgbClr val="1D9A78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ผส</a:t>
            </a:r>
            <a:r>
              <a:rPr lang="th-TH" sz="1400" dirty="0" smtClean="0">
                <a:solidFill>
                  <a:srgbClr val="1D9A78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 (สถานการณ์ผู้สูงอายุไทย พ.ศ. 2558)</a:t>
            </a:r>
            <a:endParaRPr lang="en-US" sz="1400" dirty="0">
              <a:solidFill>
                <a:srgbClr val="1D9A78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7289172" y="1212108"/>
            <a:ext cx="2467965" cy="1149577"/>
          </a:xfrm>
          <a:prstGeom prst="roundRect">
            <a:avLst/>
          </a:prstGeom>
          <a:solidFill>
            <a:srgbClr val="FFC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r>
              <a:rPr lang="th-TH" b="1" u="sng" dirty="0" smtClean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ผู้ที่มีสิทธิรับเงิน</a:t>
            </a:r>
          </a:p>
          <a:p>
            <a:pPr>
              <a:lnSpc>
                <a:spcPct val="90000"/>
              </a:lnSpc>
            </a:pPr>
            <a:r>
              <a:rPr lang="th-TH" b="1" dirty="0" smtClean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● อายุตั้งแต่ 60 ปีขึ้นไป</a:t>
            </a:r>
          </a:p>
          <a:p>
            <a:pPr marL="169863" indent="-169863">
              <a:lnSpc>
                <a:spcPct val="90000"/>
              </a:lnSpc>
            </a:pPr>
            <a:r>
              <a:rPr lang="th-TH" b="1" dirty="0" smtClean="0">
                <a:solidFill>
                  <a:srgbClr val="7030A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● เป็นผู้มีรายได้น้อยในโครงการลงทะเบียนเพื่อสวัสดิการแห่งรัฐ</a:t>
            </a:r>
            <a:endParaRPr lang="en-US" b="1" dirty="0">
              <a:solidFill>
                <a:srgbClr val="7030A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42802" y="5206515"/>
            <a:ext cx="1287006" cy="1241804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 </a:t>
            </a:r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แสนคน</a:t>
            </a:r>
          </a:p>
          <a:p>
            <a:pPr algn="ctr"/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3 แสนคน</a:t>
            </a:r>
          </a:p>
          <a:p>
            <a:pPr algn="ctr"/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5 แสนคน</a:t>
            </a:r>
          </a:p>
          <a:p>
            <a:pPr algn="ctr"/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1 ล้านคน</a:t>
            </a:r>
            <a:endParaRPr lang="en-US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42802" y="4515927"/>
            <a:ext cx="2639374" cy="305294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ประมาณการ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461986" y="5206515"/>
            <a:ext cx="1320247" cy="1252437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800 ล้าน</a:t>
            </a:r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บาท</a:t>
            </a:r>
          </a:p>
          <a:p>
            <a:pPr algn="ctr"/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en-US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,</a:t>
            </a:r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400 ล้านบาท</a:t>
            </a:r>
          </a:p>
          <a:p>
            <a:pPr algn="ctr"/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4</a:t>
            </a:r>
            <a:r>
              <a:rPr lang="en-US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,</a:t>
            </a:r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000 ล้านบาท</a:t>
            </a:r>
            <a:endParaRPr lang="en-US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/>
            <a:r>
              <a:rPr lang="en-US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8,</a:t>
            </a:r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000 ล้านบาท</a:t>
            </a:r>
            <a:endParaRPr lang="en-US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461986" y="4841926"/>
            <a:ext cx="1320247" cy="334941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เงิน</a:t>
            </a:r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เข้า</a:t>
            </a: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กองทุน</a:t>
            </a:r>
            <a:endParaRPr lang="en-US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128780" y="3670248"/>
            <a:ext cx="2653396" cy="765751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โครงการสละสิทธิ์รับเบี้ยยังชีพผู้สูงอายุ </a:t>
            </a:r>
          </a:p>
          <a:p>
            <a:pPr algn="ctr"/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เพื่อบริจาคเข้ากองทุนผู้สูงอายุ</a:t>
            </a:r>
            <a:endParaRPr lang="en-US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4" name="Right Arrow 33"/>
          <p:cNvSpPr/>
          <p:nvPr/>
        </p:nvSpPr>
        <p:spPr>
          <a:xfrm>
            <a:off x="2974470" y="3777765"/>
            <a:ext cx="1236161" cy="543719"/>
          </a:xfrm>
          <a:prstGeom prst="rightArrow">
            <a:avLst/>
          </a:prstGeom>
          <a:solidFill>
            <a:srgbClr val="C0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7438034" y="3707722"/>
            <a:ext cx="2396358" cy="138849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เงินบำรุงกองทุน 2</a:t>
            </a:r>
            <a:r>
              <a:rPr lang="en-US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%</a:t>
            </a: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</a:p>
          <a:p>
            <a:pPr algn="ctr"/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ของภาษีสรรพสามิต</a:t>
            </a:r>
          </a:p>
          <a:p>
            <a:pPr algn="ctr"/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ที่เก็บจากสินค้าสุราและยาสูบ</a:t>
            </a:r>
          </a:p>
          <a:p>
            <a:pPr algn="ctr"/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ไม่เกินปีละ 4 พันล้านบาท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210550" y="4253012"/>
            <a:ext cx="13036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600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</a:t>
            </a:r>
            <a:r>
              <a:rPr lang="en-US" sz="1600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,</a:t>
            </a:r>
            <a:r>
              <a:rPr lang="th-TH" sz="1600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000 ล้านบาท/ปี</a:t>
            </a:r>
            <a:endParaRPr lang="en-US" sz="1600" b="1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1" name="Down Arrow 40"/>
          <p:cNvSpPr/>
          <p:nvPr/>
        </p:nvSpPr>
        <p:spPr>
          <a:xfrm>
            <a:off x="4922880" y="5161469"/>
            <a:ext cx="510724" cy="439260"/>
          </a:xfrm>
          <a:prstGeom prst="downArrow">
            <a:avLst/>
          </a:prstGeom>
          <a:solidFill>
            <a:srgbClr val="C0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70709" y="5835374"/>
            <a:ext cx="1546544" cy="1013137"/>
          </a:xfrm>
          <a:prstGeom prst="rect">
            <a:avLst/>
          </a:prstGeom>
        </p:spPr>
      </p:pic>
      <p:sp>
        <p:nvSpPr>
          <p:cNvPr id="48" name="TextBox 47"/>
          <p:cNvSpPr txBox="1"/>
          <p:nvPr/>
        </p:nvSpPr>
        <p:spPr>
          <a:xfrm>
            <a:off x="3972162" y="5557396"/>
            <a:ext cx="2666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เงินยังชีพสำหรับผู้สูงอายุที่มีรายได้น้อย </a:t>
            </a:r>
            <a:endParaRPr lang="en-US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1050" name="Picture 26" descr="ผลการค้นหารูปภาพสำหรับ กลุ่มผู้สูงอายุ การ์ตูน"/>
          <p:cNvPicPr>
            <a:picLocks noChangeAspect="1" noChangeArrowheads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9581" b="89521" l="2174" r="9869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9923" y="1766503"/>
            <a:ext cx="2486462" cy="180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ผลการค้นหารูปภาพสำหรับ เงินบาท icon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6248" y="5229980"/>
            <a:ext cx="880225" cy="484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1" name="Group 70"/>
          <p:cNvGrpSpPr/>
          <p:nvPr/>
        </p:nvGrpSpPr>
        <p:grpSpPr>
          <a:xfrm>
            <a:off x="4231897" y="3184340"/>
            <a:ext cx="1994776" cy="1911872"/>
            <a:chOff x="1338596" y="2793252"/>
            <a:chExt cx="942759" cy="934418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pic>
          <p:nvPicPr>
            <p:cNvPr id="72" name="Picture 71"/>
            <p:cNvPicPr>
              <a:picLocks noChangeAspect="1"/>
            </p:cNvPicPr>
            <p:nvPr/>
          </p:nvPicPr>
          <p:blipFill>
            <a:blip r:embed="rId11">
              <a:extLst>
                <a:ext uri="{BEBA8EAE-BF5A-486C-A8C5-ECC9F3942E4B}">
                  <a14:imgProps xmlns:a14="http://schemas.microsoft.com/office/drawing/2010/main">
                    <a14:imgLayer r:embed="rId12">
                      <a14:imgEffect>
                        <a14:backgroundRemoval t="0" b="100000" l="0" r="10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1338596" y="2793252"/>
              <a:ext cx="942759" cy="934418"/>
            </a:xfrm>
            <a:prstGeom prst="rect">
              <a:avLst/>
            </a:prstGeom>
          </p:spPr>
        </p:pic>
        <p:sp>
          <p:nvSpPr>
            <p:cNvPr id="73" name="Rectangle 72"/>
            <p:cNvSpPr/>
            <p:nvPr/>
          </p:nvSpPr>
          <p:spPr>
            <a:xfrm>
              <a:off x="1392175" y="3181097"/>
              <a:ext cx="835602" cy="33892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>
                <a:lnSpc>
                  <a:spcPct val="80000"/>
                </a:lnSpc>
                <a:defRPr/>
              </a:pPr>
              <a:r>
                <a:rPr lang="th-TH" sz="2400" b="1" dirty="0" smtClean="0"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กองทุน</a:t>
              </a:r>
            </a:p>
            <a:p>
              <a:pPr algn="ctr">
                <a:lnSpc>
                  <a:spcPct val="80000"/>
                </a:lnSpc>
                <a:defRPr/>
              </a:pPr>
              <a:r>
                <a:rPr lang="th-TH" sz="2400" b="1" dirty="0" smtClean="0"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ผู้สูงอายุ</a:t>
              </a:r>
              <a:endParaRPr lang="th-TH" sz="24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2960958" y="4195566"/>
            <a:ext cx="162119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600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หากมีผู้สละสิทธิ์ </a:t>
            </a:r>
            <a:endParaRPr lang="en-US" sz="1600" b="1" dirty="0" smtClean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1600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5 แสนคน จะมีเงิน</a:t>
            </a:r>
          </a:p>
          <a:p>
            <a:r>
              <a:rPr lang="th-TH" sz="1600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เข้ากองทุนผู้สูงอายุ</a:t>
            </a:r>
          </a:p>
          <a:p>
            <a:r>
              <a:rPr lang="th-TH" sz="1600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</a:t>
            </a:r>
            <a:r>
              <a:rPr lang="en-US" sz="1600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,</a:t>
            </a:r>
            <a:r>
              <a:rPr lang="th-TH" sz="1600" b="1" dirty="0" smtClean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000 ล้านบาท/ปี</a:t>
            </a:r>
          </a:p>
        </p:txBody>
      </p:sp>
      <p:sp>
        <p:nvSpPr>
          <p:cNvPr id="38" name="Right Arrow 37"/>
          <p:cNvSpPr/>
          <p:nvPr/>
        </p:nvSpPr>
        <p:spPr>
          <a:xfrm rot="10800000">
            <a:off x="6258047" y="3777589"/>
            <a:ext cx="1122929" cy="558389"/>
          </a:xfrm>
          <a:prstGeom prst="rightArrow">
            <a:avLst/>
          </a:prstGeom>
          <a:solidFill>
            <a:srgbClr val="C0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-2423" y="2222830"/>
            <a:ext cx="3479725" cy="242279"/>
            <a:chOff x="125173" y="2222830"/>
            <a:chExt cx="3479725" cy="242279"/>
          </a:xfrm>
        </p:grpSpPr>
        <p:cxnSp>
          <p:nvCxnSpPr>
            <p:cNvPr id="14" name="Straight Arrow Connector 13"/>
            <p:cNvCxnSpPr/>
            <p:nvPr/>
          </p:nvCxnSpPr>
          <p:spPr>
            <a:xfrm>
              <a:off x="125173" y="2327030"/>
              <a:ext cx="3457903" cy="6087"/>
            </a:xfrm>
            <a:prstGeom prst="straightConnector1">
              <a:avLst/>
            </a:prstGeom>
            <a:ln w="28575"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Isosceles Triangle 5"/>
            <p:cNvSpPr/>
            <p:nvPr/>
          </p:nvSpPr>
          <p:spPr>
            <a:xfrm rot="5400000">
              <a:off x="3375353" y="2235565"/>
              <a:ext cx="242279" cy="216810"/>
            </a:xfrm>
            <a:prstGeom prst="triangle">
              <a:avLst/>
            </a:prstGeom>
            <a:solidFill>
              <a:srgbClr val="1D9A78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  <p:sp>
        <p:nvSpPr>
          <p:cNvPr id="45" name="Rectangle 44"/>
          <p:cNvSpPr/>
          <p:nvPr/>
        </p:nvSpPr>
        <p:spPr>
          <a:xfrm>
            <a:off x="3450947" y="2490366"/>
            <a:ext cx="3361074" cy="30145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th-TH" sz="2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แก้ไข พ.ร.บ. ผู้สูงอายุ</a:t>
            </a:r>
            <a:endParaRPr lang="en-US" sz="2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142801" y="4850868"/>
            <a:ext cx="1287006" cy="325999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ผู้สละสิทธิ์</a:t>
            </a:r>
            <a:endParaRPr lang="en-US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49" name="Picture 28" descr="ผลการค้นหารูปภาพสำหรับ เงินบาท icon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2162" y="5835374"/>
            <a:ext cx="880225" cy="484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9149" y="5697888"/>
            <a:ext cx="408432" cy="408432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2221" y="5863337"/>
            <a:ext cx="441144" cy="441144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2071" y="5895274"/>
            <a:ext cx="529120" cy="529120"/>
          </a:xfrm>
          <a:prstGeom prst="rect">
            <a:avLst/>
          </a:prstGeom>
        </p:spPr>
      </p:pic>
      <p:sp>
        <p:nvSpPr>
          <p:cNvPr id="55" name="TextBox 54"/>
          <p:cNvSpPr txBox="1"/>
          <p:nvPr/>
        </p:nvSpPr>
        <p:spPr>
          <a:xfrm rot="3061367">
            <a:off x="8528312" y="5226284"/>
            <a:ext cx="919038" cy="338554"/>
          </a:xfrm>
          <a:prstGeom prst="rect">
            <a:avLst/>
          </a:prstGeom>
          <a:noFill/>
          <a:scene3d>
            <a:camera prst="orthographicFront">
              <a:rot lat="20311844" lon="2249919" rev="20812525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1313"/>
                </a:solidFill>
                <a:latin typeface="TH SarabunPSK" panose="020B0500040200020003" pitchFamily="34" charset="-34"/>
                <a:ea typeface="Segoe UI Black" panose="020B0A02040204020203" pitchFamily="34" charset="0"/>
                <a:cs typeface="TH SarabunPSK" panose="020B0500040200020003" pitchFamily="34" charset="-34"/>
              </a:rPr>
              <a:t>Sin</a:t>
            </a:r>
            <a:endParaRPr lang="en-US" sz="1600" dirty="0">
              <a:solidFill>
                <a:srgbClr val="FF1313"/>
              </a:solidFill>
              <a:latin typeface="TH SarabunPSK" panose="020B0500040200020003" pitchFamily="34" charset="-34"/>
              <a:ea typeface="Segoe UI Black" panose="020B0A02040204020203" pitchFamily="34" charset="0"/>
              <a:cs typeface="TH SarabunPSK" panose="020B0500040200020003" pitchFamily="34" charset="-34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399352" y="3205565"/>
            <a:ext cx="1617901" cy="1853162"/>
          </a:xfrm>
          <a:prstGeom prst="ellipse">
            <a:avLst/>
          </a:prstGeom>
          <a:noFill/>
          <a:ln w="952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5" name="Line Callout 1 (Border and Accent Bar) 14"/>
          <p:cNvSpPr/>
          <p:nvPr/>
        </p:nvSpPr>
        <p:spPr>
          <a:xfrm>
            <a:off x="5336007" y="2921271"/>
            <a:ext cx="2861691" cy="787888"/>
          </a:xfrm>
          <a:prstGeom prst="accentBorderCallout1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75000"/>
              </a:lnSpc>
            </a:pPr>
            <a:r>
              <a:rPr lang="th-TH" sz="1400" dirty="0" smtClean="0">
                <a:solidFill>
                  <a:srgbClr val="3B859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กองทุนจัดตั้งในปี 2546 </a:t>
            </a:r>
          </a:p>
          <a:p>
            <a:pPr>
              <a:lnSpc>
                <a:spcPct val="75000"/>
              </a:lnSpc>
            </a:pPr>
            <a:r>
              <a:rPr lang="th-TH" sz="1400" dirty="0" smtClean="0">
                <a:solidFill>
                  <a:srgbClr val="3B859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รับงบประมาณรวม 1</a:t>
            </a:r>
            <a:r>
              <a:rPr lang="en-US" sz="1400" dirty="0" smtClean="0">
                <a:solidFill>
                  <a:srgbClr val="3B859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,</a:t>
            </a:r>
            <a:r>
              <a:rPr lang="th-TH" sz="1400" dirty="0" smtClean="0">
                <a:solidFill>
                  <a:srgbClr val="3B859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600 ล้านบาท</a:t>
            </a:r>
          </a:p>
          <a:p>
            <a:pPr>
              <a:lnSpc>
                <a:spcPct val="75000"/>
              </a:lnSpc>
              <a:tabLst>
                <a:tab pos="627063" algn="l"/>
              </a:tabLst>
            </a:pPr>
            <a:r>
              <a:rPr lang="th-TH" sz="1400" dirty="0" smtClean="0">
                <a:solidFill>
                  <a:srgbClr val="3B859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	- ให้เงินโครงการด้านผู้สูงอายุ </a:t>
            </a:r>
          </a:p>
          <a:p>
            <a:pPr>
              <a:lnSpc>
                <a:spcPct val="75000"/>
              </a:lnSpc>
              <a:tabLst>
                <a:tab pos="627063" algn="l"/>
              </a:tabLst>
            </a:pPr>
            <a:r>
              <a:rPr lang="th-TH" sz="1400" dirty="0">
                <a:solidFill>
                  <a:srgbClr val="3B859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1400" dirty="0" smtClean="0">
                <a:solidFill>
                  <a:srgbClr val="3B859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 ให้เงินกู้เพื่อการประกอบอาชีพแก่ผู้สูงอายุ</a:t>
            </a:r>
            <a:endParaRPr lang="en-US" sz="1400" dirty="0">
              <a:solidFill>
                <a:srgbClr val="3B859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962728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7602</TotalTime>
  <Words>260</Words>
  <Application>Microsoft Office PowerPoint</Application>
  <PresentationFormat>A4 Paper (210x297 mm)</PresentationFormat>
  <Paragraphs>50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4_Office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Bellor</dc:creator>
  <cp:lastModifiedBy>ACER</cp:lastModifiedBy>
  <cp:revision>638</cp:revision>
  <cp:lastPrinted>2017-07-19T03:26:24Z</cp:lastPrinted>
  <dcterms:created xsi:type="dcterms:W3CDTF">2017-01-30T03:40:41Z</dcterms:created>
  <dcterms:modified xsi:type="dcterms:W3CDTF">2017-08-02T02:45:24Z</dcterms:modified>
</cp:coreProperties>
</file>