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4"/>
  </p:notesMasterIdLst>
  <p:handoutMasterIdLst>
    <p:handoutMasterId r:id="rId5"/>
  </p:handoutMasterIdLst>
  <p:sldIdLst>
    <p:sldId id="947" r:id="rId2"/>
    <p:sldId id="948" r:id="rId3"/>
  </p:sldIdLst>
  <p:sldSz cx="9144000" cy="6858000" type="screen4x3"/>
  <p:notesSz cx="9296400" cy="6881813"/>
  <p:custDataLst>
    <p:tags r:id="rId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151E9404-2E37-4BB6-AE20-168258E24A8B}">
          <p14:sldIdLst>
            <p14:sldId id="947"/>
            <p14:sldId id="948"/>
          </p14:sldIdLst>
        </p14:section>
        <p14:section name="Untitled Section" id="{064F8FDE-E9DA-4F58-AC86-696EC268AEA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8" userDrawn="1">
          <p15:clr>
            <a:srgbClr val="A4A3A4"/>
          </p15:clr>
        </p15:guide>
        <p15:guide id="2" pos="2984" userDrawn="1">
          <p15:clr>
            <a:srgbClr val="A4A3A4"/>
          </p15:clr>
        </p15:guide>
        <p15:guide id="3" pos="293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336600"/>
    <a:srgbClr val="006600"/>
    <a:srgbClr val="DCE6F2"/>
    <a:srgbClr val="232F64"/>
    <a:srgbClr val="CB0B2D"/>
    <a:srgbClr val="0086BE"/>
    <a:srgbClr val="8FB7DF"/>
    <a:srgbClr val="DBEEF4"/>
    <a:srgbClr val="EEE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77" autoAdjust="0"/>
    <p:restoredTop sz="94250" autoAdjust="0"/>
  </p:normalViewPr>
  <p:slideViewPr>
    <p:cSldViewPr>
      <p:cViewPr varScale="1">
        <p:scale>
          <a:sx n="114" d="100"/>
          <a:sy n="114" d="100"/>
        </p:scale>
        <p:origin x="2118" y="114"/>
      </p:cViewPr>
      <p:guideLst>
        <p:guide orient="horz" pos="2160"/>
        <p:guide pos="2880"/>
      </p:guideLst>
    </p:cSldViewPr>
  </p:slid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90" d="100"/>
          <a:sy n="90" d="100"/>
        </p:scale>
        <p:origin x="-3798" y="414"/>
      </p:cViewPr>
      <p:guideLst>
        <p:guide orient="horz" pos="2168"/>
        <p:guide pos="2984"/>
        <p:guide pos="29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11"/>
            <a:ext cx="4030181" cy="344752"/>
          </a:xfrm>
          <a:prstGeom prst="rect">
            <a:avLst/>
          </a:prstGeom>
        </p:spPr>
        <p:txBody>
          <a:bodyPr vert="horz" lIns="91249" tIns="45625" rIns="91249" bIns="4562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4053" y="11"/>
            <a:ext cx="4030181" cy="344752"/>
          </a:xfrm>
          <a:prstGeom prst="rect">
            <a:avLst/>
          </a:prstGeom>
        </p:spPr>
        <p:txBody>
          <a:bodyPr vert="horz" lIns="91249" tIns="45625" rIns="91249" bIns="4562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A477D5E-3D69-4F5D-B40C-121AA060A27E}" type="datetimeFigureOut">
              <a:rPr lang="en-US"/>
              <a:pPr>
                <a:defRPr/>
              </a:pPr>
              <a:t>9/25/2018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" y="6535970"/>
            <a:ext cx="4030181" cy="344752"/>
          </a:xfrm>
          <a:prstGeom prst="rect">
            <a:avLst/>
          </a:prstGeom>
        </p:spPr>
        <p:txBody>
          <a:bodyPr vert="horz" lIns="91249" tIns="45625" rIns="91249" bIns="4562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4053" y="6535970"/>
            <a:ext cx="4030181" cy="344752"/>
          </a:xfrm>
          <a:prstGeom prst="rect">
            <a:avLst/>
          </a:prstGeom>
        </p:spPr>
        <p:txBody>
          <a:bodyPr vert="horz" lIns="91249" tIns="45625" rIns="91249" bIns="4562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FEA9138-AC1A-4AD1-9719-A3D80CFD5C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61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11"/>
            <a:ext cx="4030181" cy="344752"/>
          </a:xfrm>
          <a:prstGeom prst="rect">
            <a:avLst/>
          </a:prstGeom>
        </p:spPr>
        <p:txBody>
          <a:bodyPr vert="horz" lIns="91249" tIns="45625" rIns="91249" bIns="4562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4053" y="11"/>
            <a:ext cx="4030181" cy="344752"/>
          </a:xfrm>
          <a:prstGeom prst="rect">
            <a:avLst/>
          </a:prstGeom>
        </p:spPr>
        <p:txBody>
          <a:bodyPr vert="horz" lIns="91249" tIns="45625" rIns="91249" bIns="4562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B63DE7B-DF2F-4589-A785-47BA73597A38}" type="datetimeFigureOut">
              <a:rPr lang="en-US"/>
              <a:pPr>
                <a:defRPr/>
              </a:pPr>
              <a:t>9/25/2018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30525" y="517525"/>
            <a:ext cx="3435350" cy="2576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49" tIns="45625" rIns="91249" bIns="4562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227" y="3269091"/>
            <a:ext cx="7437988" cy="3096155"/>
          </a:xfrm>
          <a:prstGeom prst="rect">
            <a:avLst/>
          </a:prstGeom>
        </p:spPr>
        <p:txBody>
          <a:bodyPr vert="horz" lIns="91249" tIns="45625" rIns="91249" bIns="45625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" y="6535970"/>
            <a:ext cx="4030181" cy="344752"/>
          </a:xfrm>
          <a:prstGeom prst="rect">
            <a:avLst/>
          </a:prstGeom>
        </p:spPr>
        <p:txBody>
          <a:bodyPr vert="horz" lIns="91249" tIns="45625" rIns="91249" bIns="4562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4053" y="6535970"/>
            <a:ext cx="4030181" cy="344752"/>
          </a:xfrm>
          <a:prstGeom prst="rect">
            <a:avLst/>
          </a:prstGeom>
        </p:spPr>
        <p:txBody>
          <a:bodyPr vert="horz" lIns="91249" tIns="45625" rIns="91249" bIns="4562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E6EC259-0015-4B16-9BB8-A0E6333FB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1123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en-US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882" indent="-285723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894" indent="-228579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052" indent="-228579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209" indent="-228579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367" indent="-228579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524" indent="-228579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682" indent="-228579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5840" indent="-228579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81AA6DF-60A4-40F9-A132-B14BB90772A8}" type="slidenum">
              <a:rPr lang="en-US" altLang="en-US" sz="1200"/>
              <a:pPr/>
              <a:t>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802162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80BFA-77C0-490F-8B71-6E1C7AE2F971}" type="datetime1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5E68D-8EA0-4F8F-8000-E2DE0B7CA1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9EDA8-0C62-4030-BE67-015DFF3EEB80}" type="datetime1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764F4-16B6-492C-A5BA-0C3B70818B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F1ECB-A93E-4D50-90DD-E048FC3FAB17}" type="datetime1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F5992-FA5A-4C6E-AA5B-13E3BB0BFE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65757-54A1-4F04-A0A2-CBCDC4C57E5C}" type="datetime1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1B19D-10A1-441A-9C75-D0C340AD03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8A330-792B-4339-8895-96176836D5CB}" type="datetime1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1BE8B-CE87-4CBD-81D5-77692CAE29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6D969-D954-420D-AD8E-516D386DBFD7}" type="datetime1">
              <a:rPr lang="en-US" smtClean="0"/>
              <a:t>9/25/2018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1B13A-212B-4261-A5BF-BFB1DC999E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8CB33-5F3C-4AE5-B4F1-26909E4414B4}" type="datetime1">
              <a:rPr lang="en-US" smtClean="0"/>
              <a:t>9/25/2018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64A5B-C025-4F1E-9D08-8017B7BBD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87D97-68CB-4B06-9BD0-BA764051C898}" type="datetime1">
              <a:rPr lang="en-US" smtClean="0"/>
              <a:t>9/25/2018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6E997-2D06-4A89-B03D-0F8DAFA349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54B78-6537-4FA8-8249-E7AB90B21873}" type="datetime1">
              <a:rPr lang="en-US" smtClean="0"/>
              <a:t>9/25/2018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C3053-626D-4D07-A6D6-33FE63F203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07377-1576-4DB2-B0FC-7CF50808F301}" type="datetime1">
              <a:rPr lang="en-US" smtClean="0"/>
              <a:t>9/25/2018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5E71B-7F2C-46B7-A828-491A0669B6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BD246-6ED7-497C-BB1E-3824A03F29CD}" type="datetime1">
              <a:rPr lang="en-US" smtClean="0"/>
              <a:t>9/25/2018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6BAEE-3E08-4C01-9283-E6F6EC0982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A16162-52F1-4719-B1DC-387DB3058E3E}" type="datetime1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335525-5330-4109-BE1B-4341BF6D7F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2.wdp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4725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0" y="2276872"/>
            <a:ext cx="9144000" cy="122413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ดัชนีความเชื่อมั่นอนาคตเศรษฐกิจภูมิภาค</a:t>
            </a:r>
          </a:p>
          <a:p>
            <a:pPr algn="ctr"/>
            <a:r>
              <a:rPr lang="en-US" sz="36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(Thai Regional Economic Sentiment Index: RSI</a:t>
            </a:r>
            <a:r>
              <a:rPr lang="th-TH" sz="36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sz="3600" b="1" dirty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3C70-9163-41CC-B7A4-BC089E942F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nip Single Corner Rectangle 5"/>
          <p:cNvSpPr/>
          <p:nvPr/>
        </p:nvSpPr>
        <p:spPr>
          <a:xfrm flipH="1">
            <a:off x="4343400" y="3933056"/>
            <a:ext cx="4724400" cy="890587"/>
          </a:xfrm>
          <a:prstGeom prst="snip1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ประจำเดือนกันยายน 2561</a:t>
            </a:r>
            <a:endParaRPr lang="en-US" b="1" dirty="0">
              <a:solidFill>
                <a:schemeClr val="tx2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Snip Single Corner Rectangle 7"/>
          <p:cNvSpPr/>
          <p:nvPr/>
        </p:nvSpPr>
        <p:spPr>
          <a:xfrm flipH="1">
            <a:off x="3491880" y="4899843"/>
            <a:ext cx="5575914" cy="1703040"/>
          </a:xfrm>
          <a:prstGeom prst="snip1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จัดทำโดย</a:t>
            </a:r>
          </a:p>
          <a:p>
            <a:pPr algn="r"/>
            <a:r>
              <a:rPr lang="th-TH" b="1" dirty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สำนักงานเศรษฐกิจการคลัง </a:t>
            </a:r>
            <a:r>
              <a:rPr lang="en-US" b="1" dirty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&amp; </a:t>
            </a:r>
            <a:r>
              <a:rPr lang="th-TH" b="1" dirty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กรมบัญชีกลาง</a:t>
            </a:r>
          </a:p>
          <a:p>
            <a:pPr algn="r"/>
            <a:r>
              <a:rPr lang="th-TH" b="1" dirty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กระทรวงการคลัง</a:t>
            </a:r>
            <a:endParaRPr lang="en-US" b="1" dirty="0">
              <a:solidFill>
                <a:schemeClr val="tx2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54268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5458"/>
            <a:ext cx="9144000" cy="5912542"/>
          </a:xfrm>
          <a:prstGeom prst="rect">
            <a:avLst/>
          </a:prstGeom>
        </p:spPr>
      </p:pic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-146050"/>
            <a:ext cx="7186613" cy="1143000"/>
          </a:xfrm>
        </p:spPr>
        <p:txBody>
          <a:bodyPr/>
          <a:lstStyle/>
          <a:p>
            <a:pPr algn="r" eaLnBrk="1" hangingPunct="1"/>
            <a:r>
              <a:rPr lang="th-TH" altLang="en-US" sz="3800" b="1" dirty="0">
                <a:solidFill>
                  <a:schemeClr val="bg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สรุปเศรษฐกิจภูมิภาค</a:t>
            </a:r>
            <a:r>
              <a:rPr lang="th-TH" altLang="en-US" sz="3800" b="1" u="sng" dirty="0">
                <a:solidFill>
                  <a:schemeClr val="bg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เดือน พ.ค. 2560</a:t>
            </a:r>
          </a:p>
        </p:txBody>
      </p:sp>
      <p:sp>
        <p:nvSpPr>
          <p:cNvPr id="10251" name="TextBox 51"/>
          <p:cNvSpPr txBox="1">
            <a:spLocks noChangeArrowheads="1"/>
          </p:cNvSpPr>
          <p:nvPr/>
        </p:nvSpPr>
        <p:spPr bwMode="auto">
          <a:xfrm>
            <a:off x="1663920" y="1768125"/>
            <a:ext cx="17398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h-TH" altLang="en-US" sz="16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ดัชนีความเชื่อมั่น</a:t>
            </a:r>
          </a:p>
          <a:p>
            <a:pPr eaLnBrk="1" hangingPunct="1"/>
            <a:r>
              <a:rPr lang="th-TH" altLang="en-US" sz="16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อนาคตเศรษฐกิจภูมิภาค</a:t>
            </a:r>
          </a:p>
        </p:txBody>
      </p:sp>
      <p:sp>
        <p:nvSpPr>
          <p:cNvPr id="77" name="Oval 7">
            <a:extLst>
              <a:ext uri="{FF2B5EF4-FFF2-40B4-BE49-F238E27FC236}">
                <a16:creationId xmlns:a16="http://schemas.microsoft.com/office/drawing/2014/main" id="{DF0CA9CA-67B2-4D1D-A593-768664F5E644}"/>
              </a:ext>
            </a:extLst>
          </p:cNvPr>
          <p:cNvSpPr/>
          <p:nvPr/>
        </p:nvSpPr>
        <p:spPr>
          <a:xfrm>
            <a:off x="285571" y="1843937"/>
            <a:ext cx="571504" cy="428628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1</a:t>
            </a:r>
          </a:p>
        </p:txBody>
      </p:sp>
      <p:cxnSp>
        <p:nvCxnSpPr>
          <p:cNvPr id="94" name="ตัวเชื่อมต่อตรง 93">
            <a:extLst>
              <a:ext uri="{FF2B5EF4-FFF2-40B4-BE49-F238E27FC236}">
                <a16:creationId xmlns:a16="http://schemas.microsoft.com/office/drawing/2014/main" id="{EB855BD2-A493-4642-95B1-BCD6377D4489}"/>
              </a:ext>
            </a:extLst>
          </p:cNvPr>
          <p:cNvCxnSpPr/>
          <p:nvPr/>
        </p:nvCxnSpPr>
        <p:spPr>
          <a:xfrm>
            <a:off x="314547" y="1654432"/>
            <a:ext cx="864393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ตัวเชื่อมต่อตรง 93">
            <a:extLst>
              <a:ext uri="{FF2B5EF4-FFF2-40B4-BE49-F238E27FC236}">
                <a16:creationId xmlns:a16="http://schemas.microsoft.com/office/drawing/2014/main" id="{E7D89F34-65C3-467F-8848-686D24A62FE4}"/>
              </a:ext>
            </a:extLst>
          </p:cNvPr>
          <p:cNvCxnSpPr/>
          <p:nvPr/>
        </p:nvCxnSpPr>
        <p:spPr>
          <a:xfrm>
            <a:off x="320551" y="2325034"/>
            <a:ext cx="864393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28" name="TextBox 85"/>
          <p:cNvSpPr txBox="1">
            <a:spLocks noChangeArrowheads="1"/>
          </p:cNvSpPr>
          <p:nvPr/>
        </p:nvSpPr>
        <p:spPr bwMode="auto">
          <a:xfrm>
            <a:off x="3465705" y="1228690"/>
            <a:ext cx="9286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h-TH" altLang="en-US" sz="20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เหนือ</a:t>
            </a:r>
          </a:p>
        </p:txBody>
      </p:sp>
      <p:sp>
        <p:nvSpPr>
          <p:cNvPr id="10329" name="TextBox 86"/>
          <p:cNvSpPr txBox="1">
            <a:spLocks noChangeArrowheads="1"/>
          </p:cNvSpPr>
          <p:nvPr/>
        </p:nvSpPr>
        <p:spPr bwMode="auto">
          <a:xfrm>
            <a:off x="4168967" y="1228690"/>
            <a:ext cx="9286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h-TH" altLang="en-US" sz="20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อีสาน</a:t>
            </a:r>
          </a:p>
        </p:txBody>
      </p:sp>
      <p:sp>
        <p:nvSpPr>
          <p:cNvPr id="10330" name="TextBox 87"/>
          <p:cNvSpPr txBox="1">
            <a:spLocks noChangeArrowheads="1"/>
          </p:cNvSpPr>
          <p:nvPr/>
        </p:nvSpPr>
        <p:spPr bwMode="auto">
          <a:xfrm>
            <a:off x="4829367" y="1228690"/>
            <a:ext cx="9286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h-TH" altLang="en-US" sz="20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ออก</a:t>
            </a:r>
          </a:p>
        </p:txBody>
      </p:sp>
      <p:sp>
        <p:nvSpPr>
          <p:cNvPr id="10331" name="TextBox 88"/>
          <p:cNvSpPr txBox="1">
            <a:spLocks noChangeArrowheads="1"/>
          </p:cNvSpPr>
          <p:nvPr/>
        </p:nvSpPr>
        <p:spPr bwMode="auto">
          <a:xfrm>
            <a:off x="5505642" y="1228690"/>
            <a:ext cx="9286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h-TH" altLang="en-US" sz="20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ตก</a:t>
            </a:r>
          </a:p>
        </p:txBody>
      </p:sp>
      <p:sp>
        <p:nvSpPr>
          <p:cNvPr id="10332" name="TextBox 89"/>
          <p:cNvSpPr txBox="1">
            <a:spLocks noChangeArrowheads="1"/>
          </p:cNvSpPr>
          <p:nvPr/>
        </p:nvSpPr>
        <p:spPr bwMode="auto">
          <a:xfrm>
            <a:off x="6154930" y="1228690"/>
            <a:ext cx="9286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h-TH" altLang="en-US" sz="20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กลาง</a:t>
            </a:r>
          </a:p>
        </p:txBody>
      </p:sp>
      <p:sp>
        <p:nvSpPr>
          <p:cNvPr id="10333" name="TextBox 90"/>
          <p:cNvSpPr txBox="1">
            <a:spLocks noChangeArrowheads="1"/>
          </p:cNvSpPr>
          <p:nvPr/>
        </p:nvSpPr>
        <p:spPr bwMode="auto">
          <a:xfrm>
            <a:off x="6851842" y="1228690"/>
            <a:ext cx="9286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h-TH" altLang="en-US" sz="20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ใต้</a:t>
            </a:r>
          </a:p>
        </p:txBody>
      </p:sp>
      <p:sp>
        <p:nvSpPr>
          <p:cNvPr id="10334" name="TextBox 91"/>
          <p:cNvSpPr txBox="1">
            <a:spLocks noChangeArrowheads="1"/>
          </p:cNvSpPr>
          <p:nvPr/>
        </p:nvSpPr>
        <p:spPr bwMode="auto">
          <a:xfrm>
            <a:off x="7461448" y="982469"/>
            <a:ext cx="1143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h-TH" altLang="en-US" sz="20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กทม.และ</a:t>
            </a:r>
          </a:p>
          <a:p>
            <a:pPr algn="ctr"/>
            <a:r>
              <a:rPr lang="th-TH" altLang="en-US" sz="20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ปริมณฑล</a:t>
            </a:r>
            <a:endParaRPr lang="en-US" altLang="en-US" sz="2000" b="1" dirty="0">
              <a:solidFill>
                <a:schemeClr val="tx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0ECF17-ABC0-4D85-BA42-2F8676F25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6345" y="5336449"/>
            <a:ext cx="5152312" cy="876197"/>
          </a:xfrm>
        </p:spPr>
        <p:txBody>
          <a:bodyPr/>
          <a:lstStyle/>
          <a:p>
            <a:pPr algn="l">
              <a:defRPr/>
            </a:pPr>
            <a:r>
              <a:rPr lang="th-TH" sz="1600" b="1" i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***ขอขอบคุณสำนักงานคลังจังหวัด 76 จังหวัด กรมบัญชีกลาง สภาหอการค้าแห่งประเทศไทย และสภาอุตสาหกรรมแห่งประเทศไทย ที่ให้ความร่วมมือใน</a:t>
            </a:r>
            <a:r>
              <a:rPr lang="th-TH" sz="1600" b="1" i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</a:t>
            </a:r>
            <a:r>
              <a:rPr lang="th-TH" sz="1600" b="1" i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ทำดัชนีความเชื่อมั่นอนาคตเศรษฐกิจภูมิภาค (</a:t>
            </a:r>
            <a:r>
              <a:rPr lang="en-US" sz="1600" b="1" i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RSI)</a:t>
            </a: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A81CF457-4E91-4EAA-94A4-0FF5BC842B54}"/>
              </a:ext>
            </a:extLst>
          </p:cNvPr>
          <p:cNvSpPr txBox="1"/>
          <p:nvPr/>
        </p:nvSpPr>
        <p:spPr>
          <a:xfrm>
            <a:off x="307020" y="1078368"/>
            <a:ext cx="2757741" cy="46166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ค่าดัชนีฯ รายภูมิภาค</a:t>
            </a:r>
          </a:p>
        </p:txBody>
      </p:sp>
      <p:sp>
        <p:nvSpPr>
          <p:cNvPr id="183" name="Title 1"/>
          <p:cNvSpPr txBox="1">
            <a:spLocks/>
          </p:cNvSpPr>
          <p:nvPr/>
        </p:nvSpPr>
        <p:spPr bwMode="auto">
          <a:xfrm>
            <a:off x="0" y="-9170"/>
            <a:ext cx="9144000" cy="95462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txBody>
          <a:bodyPr anchor="ctr"/>
          <a:lstStyle>
            <a:defPPr>
              <a:defRPr lang="en-US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3200" b="1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h-TH" altLang="th-TH" dirty="0"/>
              <a:t>ดัชนีความเชื่อมั่นอนาคตเศรษฐกิจภูมิภาค (ณ ก.ย.61)</a:t>
            </a:r>
          </a:p>
        </p:txBody>
      </p:sp>
      <p:grpSp>
        <p:nvGrpSpPr>
          <p:cNvPr id="220" name="Group 2"/>
          <p:cNvGrpSpPr>
            <a:grpSpLocks/>
          </p:cNvGrpSpPr>
          <p:nvPr/>
        </p:nvGrpSpPr>
        <p:grpSpPr bwMode="auto">
          <a:xfrm>
            <a:off x="3480475" y="1926414"/>
            <a:ext cx="5026480" cy="323622"/>
            <a:chOff x="3725408" y="3194050"/>
            <a:chExt cx="5026480" cy="323622"/>
          </a:xfrm>
        </p:grpSpPr>
        <p:sp>
          <p:nvSpPr>
            <p:cNvPr id="222" name="TextBox 106"/>
            <p:cNvSpPr txBox="1">
              <a:spLocks noChangeArrowheads="1"/>
            </p:cNvSpPr>
            <p:nvPr/>
          </p:nvSpPr>
          <p:spPr bwMode="auto">
            <a:xfrm>
              <a:off x="3725408" y="3194050"/>
              <a:ext cx="85725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 dirty="0">
                  <a:latin typeface="Tahoma" panose="020B0604030504040204" pitchFamily="34" charset="0"/>
                  <a:cs typeface="Tahoma" panose="020B0604030504040204" pitchFamily="34" charset="0"/>
                </a:rPr>
                <a:t>9</a:t>
              </a:r>
              <a:r>
                <a:rPr lang="th-TH" altLang="en-US" sz="1400" b="1" dirty="0">
                  <a:latin typeface="Tahoma" panose="020B0604030504040204" pitchFamily="34" charset="0"/>
                  <a:cs typeface="Tahoma" panose="020B0604030504040204" pitchFamily="34" charset="0"/>
                </a:rPr>
                <a:t>4.2</a:t>
              </a:r>
              <a:endParaRPr lang="en-US" altLang="en-US" sz="1400" b="1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3" name="TextBox 106"/>
            <p:cNvSpPr txBox="1">
              <a:spLocks noChangeArrowheads="1"/>
            </p:cNvSpPr>
            <p:nvPr/>
          </p:nvSpPr>
          <p:spPr bwMode="auto">
            <a:xfrm>
              <a:off x="4445488" y="3194050"/>
              <a:ext cx="85725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th-TH" altLang="en-US" sz="1400" b="1" dirty="0">
                  <a:latin typeface="Tahoma" panose="020B0604030504040204" pitchFamily="34" charset="0"/>
                  <a:cs typeface="Tahoma" panose="020B0604030504040204" pitchFamily="34" charset="0"/>
                </a:rPr>
                <a:t>87</a:t>
              </a:r>
              <a:r>
                <a:rPr lang="en-US" altLang="en-US" sz="1400" b="1" dirty="0">
                  <a:latin typeface="Tahoma" panose="020B0604030504040204" pitchFamily="34" charset="0"/>
                  <a:cs typeface="Tahoma" panose="020B0604030504040204" pitchFamily="34" charset="0"/>
                </a:rPr>
                <a:t>.</a:t>
              </a:r>
              <a:r>
                <a:rPr lang="th-TH" altLang="en-US" sz="1400" b="1" dirty="0">
                  <a:latin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lang="en-US" altLang="en-US" sz="1400" b="1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4" name="TextBox 106"/>
            <p:cNvSpPr txBox="1">
              <a:spLocks noChangeArrowheads="1"/>
            </p:cNvSpPr>
            <p:nvPr/>
          </p:nvSpPr>
          <p:spPr bwMode="auto">
            <a:xfrm>
              <a:off x="5111308" y="3209895"/>
              <a:ext cx="85725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th-TH" altLang="en-US" sz="1400" b="1" dirty="0">
                  <a:latin typeface="Tahoma" panose="020B0604030504040204" pitchFamily="34" charset="0"/>
                  <a:cs typeface="Tahoma" panose="020B0604030504040204" pitchFamily="34" charset="0"/>
                </a:rPr>
                <a:t>91.3</a:t>
              </a:r>
              <a:endParaRPr lang="en-US" altLang="en-US" sz="1400" b="1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5" name="TextBox 106"/>
            <p:cNvSpPr txBox="1">
              <a:spLocks noChangeArrowheads="1"/>
            </p:cNvSpPr>
            <p:nvPr/>
          </p:nvSpPr>
          <p:spPr bwMode="auto">
            <a:xfrm>
              <a:off x="5842591" y="3201987"/>
              <a:ext cx="85725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th-TH" altLang="en-US" sz="1400" b="1" dirty="0">
                  <a:latin typeface="Tahoma" panose="020B0604030504040204" pitchFamily="34" charset="0"/>
                  <a:cs typeface="Tahoma" panose="020B0604030504040204" pitchFamily="34" charset="0"/>
                </a:rPr>
                <a:t>90.4</a:t>
              </a:r>
              <a:endParaRPr lang="en-US" altLang="en-US" sz="1400" b="1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6" name="TextBox 106"/>
            <p:cNvSpPr txBox="1">
              <a:spLocks noChangeArrowheads="1"/>
            </p:cNvSpPr>
            <p:nvPr/>
          </p:nvSpPr>
          <p:spPr bwMode="auto">
            <a:xfrm>
              <a:off x="6490663" y="3194050"/>
              <a:ext cx="85725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 dirty="0">
                  <a:latin typeface="Tahoma" panose="020B0604030504040204" pitchFamily="34" charset="0"/>
                  <a:cs typeface="Tahoma" panose="020B0604030504040204" pitchFamily="34" charset="0"/>
                </a:rPr>
                <a:t>8</a:t>
              </a:r>
              <a:r>
                <a:rPr lang="th-TH" altLang="en-US" sz="1400" b="1" dirty="0">
                  <a:latin typeface="Tahoma" panose="020B0604030504040204" pitchFamily="34" charset="0"/>
                  <a:cs typeface="Tahoma" panose="020B0604030504040204" pitchFamily="34" charset="0"/>
                </a:rPr>
                <a:t>5</a:t>
              </a:r>
              <a:r>
                <a:rPr lang="en-US" altLang="en-US" sz="1400" b="1" dirty="0">
                  <a:latin typeface="Tahoma" panose="020B0604030504040204" pitchFamily="34" charset="0"/>
                  <a:cs typeface="Tahoma" panose="020B0604030504040204" pitchFamily="34" charset="0"/>
                </a:rPr>
                <a:t>.2</a:t>
              </a:r>
              <a:endParaRPr lang="th-TH" altLang="en-US" sz="1400" b="1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7" name="TextBox 106"/>
            <p:cNvSpPr txBox="1">
              <a:spLocks noChangeArrowheads="1"/>
            </p:cNvSpPr>
            <p:nvPr/>
          </p:nvSpPr>
          <p:spPr bwMode="auto">
            <a:xfrm>
              <a:off x="7210743" y="3198813"/>
              <a:ext cx="85725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th-TH" altLang="en-US" sz="1400" b="1" dirty="0">
                  <a:latin typeface="Tahoma" panose="020B0604030504040204" pitchFamily="34" charset="0"/>
                  <a:cs typeface="Tahoma" panose="020B0604030504040204" pitchFamily="34" charset="0"/>
                </a:rPr>
                <a:t>69.7</a:t>
              </a:r>
              <a:endParaRPr lang="en-US" altLang="en-US" sz="1400" b="1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8" name="TextBox 106"/>
            <p:cNvSpPr txBox="1">
              <a:spLocks noChangeArrowheads="1"/>
            </p:cNvSpPr>
            <p:nvPr/>
          </p:nvSpPr>
          <p:spPr bwMode="auto">
            <a:xfrm>
              <a:off x="7894638" y="3201988"/>
              <a:ext cx="85725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 dirty="0">
                  <a:latin typeface="Tahoma" panose="020B0604030504040204" pitchFamily="34" charset="0"/>
                  <a:cs typeface="Tahoma" panose="020B0604030504040204" pitchFamily="34" charset="0"/>
                </a:rPr>
                <a:t>6</a:t>
              </a:r>
              <a:r>
                <a:rPr lang="th-TH" altLang="en-US" sz="1400" b="1" dirty="0">
                  <a:latin typeface="Tahoma" panose="020B0604030504040204" pitchFamily="34" charset="0"/>
                  <a:cs typeface="Tahoma" panose="020B0604030504040204" pitchFamily="34" charset="0"/>
                </a:rPr>
                <a:t>4</a:t>
              </a:r>
              <a:r>
                <a:rPr lang="en-US" altLang="en-US" sz="1400" b="1" dirty="0">
                  <a:latin typeface="Tahoma" panose="020B0604030504040204" pitchFamily="34" charset="0"/>
                  <a:cs typeface="Tahoma" panose="020B0604030504040204" pitchFamily="34" charset="0"/>
                </a:rPr>
                <a:t>.2</a:t>
              </a:r>
            </a:p>
          </p:txBody>
        </p:sp>
      </p:grpSp>
      <p:pic>
        <p:nvPicPr>
          <p:cNvPr id="248" name="Picture 22" descr="O:\Regional Economy\Photoshop\Performanc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032" y="1767201"/>
            <a:ext cx="6429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9" name="TextBox 47"/>
          <p:cNvSpPr txBox="1">
            <a:spLocks noChangeArrowheads="1"/>
          </p:cNvSpPr>
          <p:nvPr/>
        </p:nvSpPr>
        <p:spPr bwMode="auto">
          <a:xfrm>
            <a:off x="1678960" y="2454732"/>
            <a:ext cx="16240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h-TH" altLang="en-US" sz="16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ดัชนีแนวโน้มภาคเกษตร</a:t>
            </a:r>
          </a:p>
        </p:txBody>
      </p:sp>
      <p:sp>
        <p:nvSpPr>
          <p:cNvPr id="251" name="TextBox 106"/>
          <p:cNvSpPr txBox="1">
            <a:spLocks noChangeArrowheads="1"/>
          </p:cNvSpPr>
          <p:nvPr/>
        </p:nvSpPr>
        <p:spPr bwMode="auto">
          <a:xfrm>
            <a:off x="3509554" y="2499836"/>
            <a:ext cx="8572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h-TH" altLang="en-US" sz="1400" b="1" dirty="0">
                <a:latin typeface="Tahoma" panose="020B0604030504040204" pitchFamily="34" charset="0"/>
                <a:cs typeface="Tahoma" panose="020B0604030504040204" pitchFamily="34" charset="0"/>
              </a:rPr>
              <a:t>92.</a:t>
            </a:r>
            <a:r>
              <a:rPr lang="en-US" altLang="en-US" sz="1400" b="1" dirty="0">
                <a:latin typeface="Tahoma" panose="020B0604030504040204" pitchFamily="34" charset="0"/>
                <a:cs typeface="Tahoma" panose="020B0604030504040204" pitchFamily="34" charset="0"/>
              </a:rPr>
              <a:t>5	</a:t>
            </a:r>
          </a:p>
        </p:txBody>
      </p:sp>
      <p:sp>
        <p:nvSpPr>
          <p:cNvPr id="252" name="TextBox 106"/>
          <p:cNvSpPr txBox="1">
            <a:spLocks noChangeArrowheads="1"/>
          </p:cNvSpPr>
          <p:nvPr/>
        </p:nvSpPr>
        <p:spPr bwMode="auto">
          <a:xfrm>
            <a:off x="4196942" y="2492979"/>
            <a:ext cx="8572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 dirty="0">
                <a:latin typeface="Tahoma" panose="020B0604030504040204" pitchFamily="34" charset="0"/>
                <a:cs typeface="Tahoma" panose="020B0604030504040204" pitchFamily="34" charset="0"/>
              </a:rPr>
              <a:t>85</a:t>
            </a:r>
            <a:r>
              <a:rPr lang="th-TH" altLang="en-US" sz="1400" b="1" dirty="0">
                <a:latin typeface="Tahoma" panose="020B0604030504040204" pitchFamily="34" charset="0"/>
                <a:cs typeface="Tahoma" panose="020B0604030504040204" pitchFamily="34" charset="0"/>
              </a:rPr>
              <a:t>.3</a:t>
            </a:r>
            <a:endParaRPr lang="en-US" altLang="en-US" sz="1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3" name="TextBox 106"/>
          <p:cNvSpPr txBox="1">
            <a:spLocks noChangeArrowheads="1"/>
          </p:cNvSpPr>
          <p:nvPr/>
        </p:nvSpPr>
        <p:spPr bwMode="auto">
          <a:xfrm>
            <a:off x="4872732" y="2501077"/>
            <a:ext cx="8572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 dirty="0">
                <a:latin typeface="Tahoma" panose="020B0604030504040204" pitchFamily="34" charset="0"/>
                <a:cs typeface="Tahoma" panose="020B0604030504040204" pitchFamily="34" charset="0"/>
              </a:rPr>
              <a:t>64.0</a:t>
            </a:r>
          </a:p>
        </p:txBody>
      </p:sp>
      <p:sp>
        <p:nvSpPr>
          <p:cNvPr id="254" name="TextBox 106"/>
          <p:cNvSpPr txBox="1">
            <a:spLocks noChangeArrowheads="1"/>
          </p:cNvSpPr>
          <p:nvPr/>
        </p:nvSpPr>
        <p:spPr bwMode="auto">
          <a:xfrm>
            <a:off x="5487579" y="2510716"/>
            <a:ext cx="10763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h-TH" altLang="en-US" sz="1400" b="1" dirty="0">
                <a:latin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en-US" altLang="en-US" sz="1400" b="1" dirty="0">
                <a:latin typeface="Tahoma" panose="020B0604030504040204" pitchFamily="34" charset="0"/>
                <a:cs typeface="Tahoma" panose="020B0604030504040204" pitchFamily="34" charset="0"/>
              </a:rPr>
              <a:t>4.2</a:t>
            </a:r>
            <a:endParaRPr lang="th-TH" altLang="en-US" sz="1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5" name="TextBox 106"/>
          <p:cNvSpPr txBox="1">
            <a:spLocks noChangeArrowheads="1"/>
          </p:cNvSpPr>
          <p:nvPr/>
        </p:nvSpPr>
        <p:spPr bwMode="auto">
          <a:xfrm>
            <a:off x="6235030" y="2500916"/>
            <a:ext cx="8572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 dirty="0">
                <a:latin typeface="Tahoma" panose="020B0604030504040204" pitchFamily="34" charset="0"/>
                <a:cs typeface="Tahoma" panose="020B0604030504040204" pitchFamily="34" charset="0"/>
              </a:rPr>
              <a:t>49.2</a:t>
            </a:r>
          </a:p>
        </p:txBody>
      </p:sp>
      <p:sp>
        <p:nvSpPr>
          <p:cNvPr id="256" name="TextBox 106"/>
          <p:cNvSpPr txBox="1">
            <a:spLocks noChangeArrowheads="1"/>
          </p:cNvSpPr>
          <p:nvPr/>
        </p:nvSpPr>
        <p:spPr bwMode="auto">
          <a:xfrm>
            <a:off x="6948264" y="2492979"/>
            <a:ext cx="8572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 dirty="0">
                <a:latin typeface="Tahoma" panose="020B0604030504040204" pitchFamily="34" charset="0"/>
                <a:cs typeface="Tahoma" panose="020B0604030504040204" pitchFamily="34" charset="0"/>
              </a:rPr>
              <a:t>55.6</a:t>
            </a:r>
          </a:p>
        </p:txBody>
      </p:sp>
      <p:sp>
        <p:nvSpPr>
          <p:cNvPr id="257" name="TextBox 106"/>
          <p:cNvSpPr txBox="1">
            <a:spLocks noChangeArrowheads="1"/>
          </p:cNvSpPr>
          <p:nvPr/>
        </p:nvSpPr>
        <p:spPr bwMode="auto">
          <a:xfrm>
            <a:off x="7649705" y="2492979"/>
            <a:ext cx="8572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 dirty="0">
                <a:latin typeface="Tahoma" panose="020B0604030504040204" pitchFamily="34" charset="0"/>
                <a:cs typeface="Tahoma" panose="020B0604030504040204" pitchFamily="34" charset="0"/>
              </a:rPr>
              <a:t>72.8</a:t>
            </a:r>
          </a:p>
        </p:txBody>
      </p:sp>
      <p:sp>
        <p:nvSpPr>
          <p:cNvPr id="269" name="Oval 7">
            <a:extLst>
              <a:ext uri="{FF2B5EF4-FFF2-40B4-BE49-F238E27FC236}">
                <a16:creationId xmlns:a16="http://schemas.microsoft.com/office/drawing/2014/main" id="{DF0CA9CA-67B2-4D1D-A593-768664F5E644}"/>
              </a:ext>
            </a:extLst>
          </p:cNvPr>
          <p:cNvSpPr/>
          <p:nvPr/>
        </p:nvSpPr>
        <p:spPr>
          <a:xfrm>
            <a:off x="272411" y="2410377"/>
            <a:ext cx="571504" cy="428628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/>
              <a:t>2</a:t>
            </a:r>
            <a:endParaRPr lang="en-US" b="1" dirty="0"/>
          </a:p>
        </p:txBody>
      </p:sp>
      <p:pic>
        <p:nvPicPr>
          <p:cNvPr id="270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536" y="2368005"/>
            <a:ext cx="4794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1" name="TextBox 47"/>
          <p:cNvSpPr txBox="1">
            <a:spLocks noChangeArrowheads="1"/>
          </p:cNvSpPr>
          <p:nvPr/>
        </p:nvSpPr>
        <p:spPr bwMode="auto">
          <a:xfrm>
            <a:off x="1696109" y="2971419"/>
            <a:ext cx="14856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h-TH" altLang="en-US" sz="16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ดัชนีแนวโน้มภาคอุตสาหกรรม</a:t>
            </a:r>
          </a:p>
        </p:txBody>
      </p:sp>
      <p:sp>
        <p:nvSpPr>
          <p:cNvPr id="274" name="TextBox 106"/>
          <p:cNvSpPr txBox="1">
            <a:spLocks noChangeArrowheads="1"/>
          </p:cNvSpPr>
          <p:nvPr/>
        </p:nvSpPr>
        <p:spPr bwMode="auto">
          <a:xfrm>
            <a:off x="3491880" y="3113184"/>
            <a:ext cx="8572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h-TH" altLang="en-US" sz="1400" b="1" dirty="0">
                <a:latin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en-US" altLang="en-US" sz="1400" b="1" dirty="0">
                <a:latin typeface="Tahoma" panose="020B0604030504040204" pitchFamily="34" charset="0"/>
                <a:cs typeface="Tahoma" panose="020B0604030504040204" pitchFamily="34" charset="0"/>
              </a:rPr>
              <a:t>2.0</a:t>
            </a:r>
          </a:p>
        </p:txBody>
      </p:sp>
      <p:sp>
        <p:nvSpPr>
          <p:cNvPr id="275" name="TextBox 106"/>
          <p:cNvSpPr txBox="1">
            <a:spLocks noChangeArrowheads="1"/>
          </p:cNvSpPr>
          <p:nvPr/>
        </p:nvSpPr>
        <p:spPr bwMode="auto">
          <a:xfrm>
            <a:off x="4187323" y="3113184"/>
            <a:ext cx="8572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h-TH" altLang="en-US" sz="1400" b="1" dirty="0">
                <a:latin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en-US" altLang="en-US" sz="1400" b="1" dirty="0">
                <a:latin typeface="Tahoma" panose="020B0604030504040204" pitchFamily="34" charset="0"/>
                <a:cs typeface="Tahoma" panose="020B0604030504040204" pitchFamily="34" charset="0"/>
              </a:rPr>
              <a:t>3.7</a:t>
            </a:r>
          </a:p>
        </p:txBody>
      </p:sp>
      <p:sp>
        <p:nvSpPr>
          <p:cNvPr id="276" name="TextBox 106"/>
          <p:cNvSpPr txBox="1">
            <a:spLocks noChangeArrowheads="1"/>
          </p:cNvSpPr>
          <p:nvPr/>
        </p:nvSpPr>
        <p:spPr bwMode="auto">
          <a:xfrm>
            <a:off x="4860032" y="3121121"/>
            <a:ext cx="8572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h-TH" altLang="en-US" sz="1400" b="1" dirty="0">
                <a:latin typeface="Tahoma" panose="020B0604030504040204" pitchFamily="34" charset="0"/>
                <a:cs typeface="Tahoma" panose="020B0604030504040204" pitchFamily="34" charset="0"/>
              </a:rPr>
              <a:t>99.</a:t>
            </a:r>
            <a:r>
              <a:rPr lang="en-US" altLang="en-US" sz="1400" b="1" dirty="0">
                <a:latin typeface="Tahoma" panose="020B0604030504040204" pitchFamily="34" charset="0"/>
                <a:cs typeface="Tahoma" panose="020B0604030504040204" pitchFamily="34" charset="0"/>
              </a:rPr>
              <a:t>7</a:t>
            </a:r>
          </a:p>
        </p:txBody>
      </p:sp>
      <p:sp>
        <p:nvSpPr>
          <p:cNvPr id="277" name="TextBox 106"/>
          <p:cNvSpPr txBox="1">
            <a:spLocks noChangeArrowheads="1"/>
          </p:cNvSpPr>
          <p:nvPr/>
        </p:nvSpPr>
        <p:spPr bwMode="auto">
          <a:xfrm>
            <a:off x="5481008" y="3121121"/>
            <a:ext cx="10763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 dirty="0">
                <a:latin typeface="Tahoma" panose="020B0604030504040204" pitchFamily="34" charset="0"/>
                <a:cs typeface="Tahoma" panose="020B0604030504040204" pitchFamily="34" charset="0"/>
              </a:rPr>
              <a:t>73.0</a:t>
            </a:r>
          </a:p>
        </p:txBody>
      </p:sp>
      <p:sp>
        <p:nvSpPr>
          <p:cNvPr id="278" name="TextBox 106"/>
          <p:cNvSpPr txBox="1">
            <a:spLocks noChangeArrowheads="1"/>
          </p:cNvSpPr>
          <p:nvPr/>
        </p:nvSpPr>
        <p:spPr bwMode="auto">
          <a:xfrm>
            <a:off x="6248224" y="3120575"/>
            <a:ext cx="8572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 dirty="0">
                <a:latin typeface="Tahoma" panose="020B0604030504040204" pitchFamily="34" charset="0"/>
                <a:cs typeface="Tahoma" panose="020B0604030504040204" pitchFamily="34" charset="0"/>
              </a:rPr>
              <a:t>98.3</a:t>
            </a:r>
          </a:p>
        </p:txBody>
      </p:sp>
      <p:sp>
        <p:nvSpPr>
          <p:cNvPr id="279" name="TextBox 106"/>
          <p:cNvSpPr txBox="1">
            <a:spLocks noChangeArrowheads="1"/>
          </p:cNvSpPr>
          <p:nvPr/>
        </p:nvSpPr>
        <p:spPr bwMode="auto">
          <a:xfrm>
            <a:off x="6955110" y="3113184"/>
            <a:ext cx="8572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 dirty="0">
                <a:latin typeface="Tahoma" panose="020B0604030504040204" pitchFamily="34" charset="0"/>
                <a:cs typeface="Tahoma" panose="020B0604030504040204" pitchFamily="34" charset="0"/>
              </a:rPr>
              <a:t>62.2</a:t>
            </a:r>
          </a:p>
        </p:txBody>
      </p:sp>
      <p:sp>
        <p:nvSpPr>
          <p:cNvPr id="280" name="TextBox 106"/>
          <p:cNvSpPr txBox="1">
            <a:spLocks noChangeArrowheads="1"/>
          </p:cNvSpPr>
          <p:nvPr/>
        </p:nvSpPr>
        <p:spPr bwMode="auto">
          <a:xfrm>
            <a:off x="7676331" y="3113184"/>
            <a:ext cx="8572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 dirty="0">
                <a:latin typeface="Tahoma" panose="020B0604030504040204" pitchFamily="34" charset="0"/>
                <a:cs typeface="Tahoma" panose="020B0604030504040204" pitchFamily="34" charset="0"/>
              </a:rPr>
              <a:t>84.9</a:t>
            </a:r>
          </a:p>
        </p:txBody>
      </p:sp>
      <p:cxnSp>
        <p:nvCxnSpPr>
          <p:cNvPr id="288" name="ตัวเชื่อมต่อตรง 96">
            <a:extLst>
              <a:ext uri="{FF2B5EF4-FFF2-40B4-BE49-F238E27FC236}">
                <a16:creationId xmlns:a16="http://schemas.microsoft.com/office/drawing/2014/main" id="{1E728674-9D2A-488D-9FDA-0BA29528620C}"/>
              </a:ext>
            </a:extLst>
          </p:cNvPr>
          <p:cNvCxnSpPr/>
          <p:nvPr/>
        </p:nvCxnSpPr>
        <p:spPr>
          <a:xfrm>
            <a:off x="314546" y="2914218"/>
            <a:ext cx="864393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0" name="Oval 7">
            <a:extLst>
              <a:ext uri="{FF2B5EF4-FFF2-40B4-BE49-F238E27FC236}">
                <a16:creationId xmlns:a16="http://schemas.microsoft.com/office/drawing/2014/main" id="{A8644DF8-B838-47CC-8E87-F6345D4A13FB}"/>
              </a:ext>
            </a:extLst>
          </p:cNvPr>
          <p:cNvSpPr/>
          <p:nvPr/>
        </p:nvSpPr>
        <p:spPr>
          <a:xfrm>
            <a:off x="291814" y="3034275"/>
            <a:ext cx="571504" cy="428628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/>
              <a:t>3</a:t>
            </a:r>
            <a:endParaRPr lang="en-US" b="1" dirty="0"/>
          </a:p>
        </p:txBody>
      </p:sp>
      <p:pic>
        <p:nvPicPr>
          <p:cNvPr id="293" name="Picture 23" descr="O:\Regional Economy\Photoshop\Production pn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775" y="2971320"/>
            <a:ext cx="5905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4" name="TextBox 48"/>
          <p:cNvSpPr txBox="1">
            <a:spLocks noChangeArrowheads="1"/>
          </p:cNvSpPr>
          <p:nvPr/>
        </p:nvSpPr>
        <p:spPr bwMode="auto">
          <a:xfrm>
            <a:off x="1696816" y="3694511"/>
            <a:ext cx="18811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h-TH" altLang="en-US" sz="16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ดัชนีแนวโน้มภาคบริการ</a:t>
            </a:r>
          </a:p>
        </p:txBody>
      </p:sp>
      <p:sp>
        <p:nvSpPr>
          <p:cNvPr id="295" name="Oval 7">
            <a:extLst>
              <a:ext uri="{FF2B5EF4-FFF2-40B4-BE49-F238E27FC236}">
                <a16:creationId xmlns:a16="http://schemas.microsoft.com/office/drawing/2014/main" id="{A8644DF8-B838-47CC-8E87-F6345D4A13FB}"/>
              </a:ext>
            </a:extLst>
          </p:cNvPr>
          <p:cNvSpPr/>
          <p:nvPr/>
        </p:nvSpPr>
        <p:spPr>
          <a:xfrm>
            <a:off x="318449" y="3621354"/>
            <a:ext cx="571504" cy="428628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4</a:t>
            </a:r>
          </a:p>
        </p:txBody>
      </p:sp>
      <p:cxnSp>
        <p:nvCxnSpPr>
          <p:cNvPr id="296" name="ตัวเชื่อมต่อตรง 96">
            <a:extLst>
              <a:ext uri="{FF2B5EF4-FFF2-40B4-BE49-F238E27FC236}">
                <a16:creationId xmlns:a16="http://schemas.microsoft.com/office/drawing/2014/main" id="{1E728674-9D2A-488D-9FDA-0BA29528620C}"/>
              </a:ext>
            </a:extLst>
          </p:cNvPr>
          <p:cNvCxnSpPr/>
          <p:nvPr/>
        </p:nvCxnSpPr>
        <p:spPr>
          <a:xfrm>
            <a:off x="307021" y="3547981"/>
            <a:ext cx="864393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7" name="Group 2"/>
          <p:cNvGrpSpPr>
            <a:grpSpLocks/>
          </p:cNvGrpSpPr>
          <p:nvPr/>
        </p:nvGrpSpPr>
        <p:grpSpPr bwMode="auto">
          <a:xfrm>
            <a:off x="3491880" y="3721139"/>
            <a:ext cx="5041701" cy="315893"/>
            <a:chOff x="3710187" y="3194050"/>
            <a:chExt cx="5041701" cy="315893"/>
          </a:xfrm>
        </p:grpSpPr>
        <p:sp>
          <p:nvSpPr>
            <p:cNvPr id="299" name="TextBox 106"/>
            <p:cNvSpPr txBox="1">
              <a:spLocks noChangeArrowheads="1"/>
            </p:cNvSpPr>
            <p:nvPr/>
          </p:nvSpPr>
          <p:spPr bwMode="auto">
            <a:xfrm>
              <a:off x="3710187" y="3194050"/>
              <a:ext cx="85725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 dirty="0">
                  <a:latin typeface="Tahoma" panose="020B0604030504040204" pitchFamily="34" charset="0"/>
                  <a:cs typeface="Tahoma" panose="020B0604030504040204" pitchFamily="34" charset="0"/>
                </a:rPr>
                <a:t>100.0</a:t>
              </a:r>
            </a:p>
          </p:txBody>
        </p:sp>
        <p:sp>
          <p:nvSpPr>
            <p:cNvPr id="300" name="TextBox 106"/>
            <p:cNvSpPr txBox="1">
              <a:spLocks noChangeArrowheads="1"/>
            </p:cNvSpPr>
            <p:nvPr/>
          </p:nvSpPr>
          <p:spPr bwMode="auto">
            <a:xfrm>
              <a:off x="4408878" y="3194050"/>
              <a:ext cx="85725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 dirty="0">
                  <a:latin typeface="Tahoma" panose="020B0604030504040204" pitchFamily="34" charset="0"/>
                  <a:cs typeface="Tahoma" panose="020B0604030504040204" pitchFamily="34" charset="0"/>
                </a:rPr>
                <a:t>91.6</a:t>
              </a:r>
            </a:p>
          </p:txBody>
        </p:sp>
        <p:sp>
          <p:nvSpPr>
            <p:cNvPr id="301" name="TextBox 106"/>
            <p:cNvSpPr txBox="1">
              <a:spLocks noChangeArrowheads="1"/>
            </p:cNvSpPr>
            <p:nvPr/>
          </p:nvSpPr>
          <p:spPr bwMode="auto">
            <a:xfrm>
              <a:off x="5078339" y="3201988"/>
              <a:ext cx="85725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 dirty="0">
                  <a:latin typeface="Tahoma" panose="020B0604030504040204" pitchFamily="34" charset="0"/>
                  <a:cs typeface="Tahoma" panose="020B0604030504040204" pitchFamily="34" charset="0"/>
                </a:rPr>
                <a:t>100.0</a:t>
              </a:r>
            </a:p>
          </p:txBody>
        </p:sp>
        <p:sp>
          <p:nvSpPr>
            <p:cNvPr id="302" name="TextBox 106"/>
            <p:cNvSpPr txBox="1">
              <a:spLocks noChangeArrowheads="1"/>
            </p:cNvSpPr>
            <p:nvPr/>
          </p:nvSpPr>
          <p:spPr bwMode="auto">
            <a:xfrm>
              <a:off x="5809576" y="3202166"/>
              <a:ext cx="85725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 dirty="0">
                  <a:latin typeface="Tahoma" panose="020B0604030504040204" pitchFamily="34" charset="0"/>
                  <a:cs typeface="Tahoma" panose="020B0604030504040204" pitchFamily="34" charset="0"/>
                </a:rPr>
                <a:t>91.7</a:t>
              </a:r>
            </a:p>
          </p:txBody>
        </p:sp>
        <p:sp>
          <p:nvSpPr>
            <p:cNvPr id="303" name="TextBox 106"/>
            <p:cNvSpPr txBox="1">
              <a:spLocks noChangeArrowheads="1"/>
            </p:cNvSpPr>
            <p:nvPr/>
          </p:nvSpPr>
          <p:spPr bwMode="auto">
            <a:xfrm>
              <a:off x="6483350" y="3200400"/>
              <a:ext cx="85725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 dirty="0">
                  <a:latin typeface="Tahoma" panose="020B0604030504040204" pitchFamily="34" charset="0"/>
                  <a:cs typeface="Tahoma" panose="020B0604030504040204" pitchFamily="34" charset="0"/>
                </a:rPr>
                <a:t>100.0</a:t>
              </a:r>
            </a:p>
          </p:txBody>
        </p:sp>
        <p:sp>
          <p:nvSpPr>
            <p:cNvPr id="304" name="TextBox 106"/>
            <p:cNvSpPr txBox="1">
              <a:spLocks noChangeArrowheads="1"/>
            </p:cNvSpPr>
            <p:nvPr/>
          </p:nvSpPr>
          <p:spPr bwMode="auto">
            <a:xfrm>
              <a:off x="7186613" y="3198813"/>
              <a:ext cx="85725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 dirty="0">
                  <a:latin typeface="Tahoma" panose="020B0604030504040204" pitchFamily="34" charset="0"/>
                  <a:cs typeface="Tahoma" panose="020B0604030504040204" pitchFamily="34" charset="0"/>
                </a:rPr>
                <a:t>77.0</a:t>
              </a:r>
            </a:p>
          </p:txBody>
        </p:sp>
        <p:sp>
          <p:nvSpPr>
            <p:cNvPr id="305" name="TextBox 106"/>
            <p:cNvSpPr txBox="1">
              <a:spLocks noChangeArrowheads="1"/>
            </p:cNvSpPr>
            <p:nvPr/>
          </p:nvSpPr>
          <p:spPr bwMode="auto">
            <a:xfrm>
              <a:off x="7894638" y="3201988"/>
              <a:ext cx="85725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 dirty="0">
                  <a:latin typeface="Tahoma" panose="020B0604030504040204" pitchFamily="34" charset="0"/>
                  <a:cs typeface="Tahoma" panose="020B0604030504040204" pitchFamily="34" charset="0"/>
                </a:rPr>
                <a:t>52.9</a:t>
              </a:r>
            </a:p>
          </p:txBody>
        </p:sp>
      </p:grpSp>
      <p:pic>
        <p:nvPicPr>
          <p:cNvPr id="315" name="Picture 3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91" y="3628130"/>
            <a:ext cx="557015" cy="484607"/>
          </a:xfrm>
          <a:prstGeom prst="rect">
            <a:avLst/>
          </a:prstGeom>
        </p:spPr>
      </p:pic>
      <p:sp>
        <p:nvSpPr>
          <p:cNvPr id="316" name="TextBox 51"/>
          <p:cNvSpPr txBox="1">
            <a:spLocks noChangeArrowheads="1"/>
          </p:cNvSpPr>
          <p:nvPr/>
        </p:nvSpPr>
        <p:spPr bwMode="auto">
          <a:xfrm>
            <a:off x="1708868" y="4300384"/>
            <a:ext cx="16636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h-TH" altLang="en-US" sz="16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ดัชนีแนวโน้มการจ้างงาน</a:t>
            </a:r>
          </a:p>
        </p:txBody>
      </p:sp>
      <p:sp>
        <p:nvSpPr>
          <p:cNvPr id="317" name="Oval 7">
            <a:extLst>
              <a:ext uri="{FF2B5EF4-FFF2-40B4-BE49-F238E27FC236}">
                <a16:creationId xmlns:a16="http://schemas.microsoft.com/office/drawing/2014/main" id="{DF0CA9CA-67B2-4D1D-A593-768664F5E644}"/>
              </a:ext>
            </a:extLst>
          </p:cNvPr>
          <p:cNvSpPr/>
          <p:nvPr/>
        </p:nvSpPr>
        <p:spPr>
          <a:xfrm>
            <a:off x="323528" y="4214288"/>
            <a:ext cx="571504" cy="440138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/>
              <a:t>5</a:t>
            </a:r>
            <a:endParaRPr lang="en-US" b="1" dirty="0"/>
          </a:p>
        </p:txBody>
      </p:sp>
      <p:sp>
        <p:nvSpPr>
          <p:cNvPr id="318" name="Oval 7">
            <a:extLst>
              <a:ext uri="{FF2B5EF4-FFF2-40B4-BE49-F238E27FC236}">
                <a16:creationId xmlns:a16="http://schemas.microsoft.com/office/drawing/2014/main" id="{C1B9F9D2-BDD5-4701-A165-3104C0525161}"/>
              </a:ext>
            </a:extLst>
          </p:cNvPr>
          <p:cNvSpPr/>
          <p:nvPr/>
        </p:nvSpPr>
        <p:spPr>
          <a:xfrm>
            <a:off x="326043" y="4856769"/>
            <a:ext cx="571504" cy="440138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/>
              <a:t>6</a:t>
            </a:r>
            <a:endParaRPr lang="en-US" b="1" dirty="0"/>
          </a:p>
        </p:txBody>
      </p:sp>
      <p:cxnSp>
        <p:nvCxnSpPr>
          <p:cNvPr id="319" name="ตัวเชื่อมต่อตรง 93">
            <a:extLst>
              <a:ext uri="{FF2B5EF4-FFF2-40B4-BE49-F238E27FC236}">
                <a16:creationId xmlns:a16="http://schemas.microsoft.com/office/drawing/2014/main" id="{EB855BD2-A493-4642-95B1-BCD6377D4489}"/>
              </a:ext>
            </a:extLst>
          </p:cNvPr>
          <p:cNvCxnSpPr/>
          <p:nvPr/>
        </p:nvCxnSpPr>
        <p:spPr>
          <a:xfrm>
            <a:off x="323528" y="4146626"/>
            <a:ext cx="864393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1" name="TextBox 107"/>
          <p:cNvSpPr txBox="1">
            <a:spLocks noChangeArrowheads="1"/>
          </p:cNvSpPr>
          <p:nvPr/>
        </p:nvSpPr>
        <p:spPr bwMode="auto">
          <a:xfrm>
            <a:off x="3498726" y="4336181"/>
            <a:ext cx="8572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 dirty="0">
                <a:latin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th-TH" altLang="en-US" sz="1400" b="1" dirty="0">
                <a:latin typeface="Tahoma" panose="020B0604030504040204" pitchFamily="34" charset="0"/>
                <a:cs typeface="Tahoma" panose="020B0604030504040204" pitchFamily="34" charset="0"/>
              </a:rPr>
              <a:t>3.5</a:t>
            </a:r>
            <a:endParaRPr lang="en-US" altLang="en-US" sz="1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2" name="TextBox 108"/>
          <p:cNvSpPr txBox="1">
            <a:spLocks noChangeArrowheads="1"/>
          </p:cNvSpPr>
          <p:nvPr/>
        </p:nvSpPr>
        <p:spPr bwMode="auto">
          <a:xfrm>
            <a:off x="4218806" y="4336181"/>
            <a:ext cx="8572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 dirty="0">
                <a:latin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th-TH" altLang="en-US" sz="1400" b="1" dirty="0">
                <a:latin typeface="Tahoma" panose="020B0604030504040204" pitchFamily="34" charset="0"/>
                <a:cs typeface="Tahoma" panose="020B0604030504040204" pitchFamily="34" charset="0"/>
              </a:rPr>
              <a:t>6.4</a:t>
            </a:r>
            <a:endParaRPr lang="en-US" altLang="en-US" sz="1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3" name="TextBox 109"/>
          <p:cNvSpPr txBox="1">
            <a:spLocks noChangeArrowheads="1"/>
          </p:cNvSpPr>
          <p:nvPr/>
        </p:nvSpPr>
        <p:spPr bwMode="auto">
          <a:xfrm>
            <a:off x="4860032" y="4336181"/>
            <a:ext cx="8826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h-TH" altLang="en-US" sz="1400" b="1" dirty="0">
                <a:latin typeface="Tahoma" panose="020B0604030504040204" pitchFamily="34" charset="0"/>
                <a:cs typeface="Tahoma" panose="020B0604030504040204" pitchFamily="34" charset="0"/>
              </a:rPr>
              <a:t>93.6</a:t>
            </a:r>
            <a:endParaRPr lang="en-US" altLang="en-US" sz="1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4" name="TextBox 110"/>
          <p:cNvSpPr txBox="1">
            <a:spLocks noChangeArrowheads="1"/>
          </p:cNvSpPr>
          <p:nvPr/>
        </p:nvSpPr>
        <p:spPr bwMode="auto">
          <a:xfrm>
            <a:off x="5580112" y="4336181"/>
            <a:ext cx="8572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h-TH" altLang="en-US" sz="1400" b="1" dirty="0">
                <a:latin typeface="Tahoma" panose="020B0604030504040204" pitchFamily="34" charset="0"/>
                <a:cs typeface="Tahoma" panose="020B0604030504040204" pitchFamily="34" charset="0"/>
              </a:rPr>
              <a:t>82.3</a:t>
            </a:r>
            <a:endParaRPr lang="en-US" altLang="en-US" sz="1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5" name="TextBox 111"/>
          <p:cNvSpPr txBox="1">
            <a:spLocks noChangeArrowheads="1"/>
          </p:cNvSpPr>
          <p:nvPr/>
        </p:nvSpPr>
        <p:spPr bwMode="auto">
          <a:xfrm>
            <a:off x="6269757" y="4336181"/>
            <a:ext cx="8572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h-TH" altLang="en-US" sz="1400" b="1" dirty="0">
                <a:latin typeface="Tahoma" panose="020B0604030504040204" pitchFamily="34" charset="0"/>
                <a:cs typeface="Tahoma" panose="020B0604030504040204" pitchFamily="34" charset="0"/>
              </a:rPr>
              <a:t>82.5</a:t>
            </a:r>
          </a:p>
        </p:txBody>
      </p:sp>
      <p:sp>
        <p:nvSpPr>
          <p:cNvPr id="326" name="TextBox 112"/>
          <p:cNvSpPr txBox="1">
            <a:spLocks noChangeArrowheads="1"/>
          </p:cNvSpPr>
          <p:nvPr/>
        </p:nvSpPr>
        <p:spPr bwMode="auto">
          <a:xfrm>
            <a:off x="6948264" y="4336181"/>
            <a:ext cx="8572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h-TH" altLang="en-US" sz="1400" b="1" dirty="0">
                <a:latin typeface="Tahoma" panose="020B0604030504040204" pitchFamily="34" charset="0"/>
                <a:cs typeface="Tahoma" panose="020B0604030504040204" pitchFamily="34" charset="0"/>
              </a:rPr>
              <a:t>78.8</a:t>
            </a:r>
            <a:endParaRPr lang="en-US" altLang="en-US" sz="1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7" name="TextBox 113"/>
          <p:cNvSpPr txBox="1">
            <a:spLocks noChangeArrowheads="1"/>
          </p:cNvSpPr>
          <p:nvPr/>
        </p:nvSpPr>
        <p:spPr bwMode="auto">
          <a:xfrm>
            <a:off x="7668344" y="4336181"/>
            <a:ext cx="8572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h-TH" altLang="en-US" sz="1400" b="1" dirty="0">
                <a:latin typeface="Tahoma" panose="020B0604030504040204" pitchFamily="34" charset="0"/>
                <a:cs typeface="Tahoma" panose="020B0604030504040204" pitchFamily="34" charset="0"/>
              </a:rPr>
              <a:t>53.4</a:t>
            </a:r>
            <a:endParaRPr lang="en-US" altLang="en-US" sz="1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9" name="TextBox 106"/>
          <p:cNvSpPr txBox="1">
            <a:spLocks noChangeArrowheads="1"/>
          </p:cNvSpPr>
          <p:nvPr/>
        </p:nvSpPr>
        <p:spPr bwMode="auto">
          <a:xfrm>
            <a:off x="3505572" y="4953978"/>
            <a:ext cx="8572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h-TH" altLang="en-US" sz="1400" b="1" dirty="0">
                <a:latin typeface="Tahoma" panose="020B0604030504040204" pitchFamily="34" charset="0"/>
                <a:cs typeface="Tahoma" panose="020B0604030504040204" pitchFamily="34" charset="0"/>
              </a:rPr>
              <a:t>92.9</a:t>
            </a:r>
            <a:endParaRPr lang="en-US" altLang="en-US" sz="1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0" name="TextBox 106"/>
          <p:cNvSpPr txBox="1">
            <a:spLocks noChangeArrowheads="1"/>
          </p:cNvSpPr>
          <p:nvPr/>
        </p:nvSpPr>
        <p:spPr bwMode="auto">
          <a:xfrm>
            <a:off x="4218806" y="4953978"/>
            <a:ext cx="8572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h-TH" altLang="en-US" sz="1400" b="1" dirty="0">
                <a:latin typeface="Tahoma" panose="020B0604030504040204" pitchFamily="34" charset="0"/>
                <a:cs typeface="Tahoma" panose="020B0604030504040204" pitchFamily="34" charset="0"/>
              </a:rPr>
              <a:t>82</a:t>
            </a:r>
            <a:r>
              <a:rPr lang="en-US" altLang="en-US" sz="1400" b="1" dirty="0">
                <a:latin typeface="Tahoma" panose="020B0604030504040204" pitchFamily="34" charset="0"/>
                <a:cs typeface="Tahoma" panose="020B0604030504040204" pitchFamily="34" charset="0"/>
              </a:rPr>
              <a:t>.2</a:t>
            </a:r>
          </a:p>
        </p:txBody>
      </p:sp>
      <p:sp>
        <p:nvSpPr>
          <p:cNvPr id="331" name="TextBox 106"/>
          <p:cNvSpPr txBox="1">
            <a:spLocks noChangeArrowheads="1"/>
          </p:cNvSpPr>
          <p:nvPr/>
        </p:nvSpPr>
        <p:spPr bwMode="auto">
          <a:xfrm>
            <a:off x="4866878" y="4953978"/>
            <a:ext cx="8572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h-TH" altLang="en-US" sz="1400" b="1" dirty="0">
                <a:latin typeface="Tahoma" panose="020B0604030504040204" pitchFamily="34" charset="0"/>
                <a:cs typeface="Tahoma" panose="020B0604030504040204" pitchFamily="34" charset="0"/>
              </a:rPr>
              <a:t>99</a:t>
            </a:r>
            <a:r>
              <a:rPr lang="en-US" altLang="en-US" sz="1400" b="1" dirty="0">
                <a:latin typeface="Tahoma" panose="020B0604030504040204" pitchFamily="34" charset="0"/>
                <a:cs typeface="Tahoma" panose="020B0604030504040204" pitchFamily="34" charset="0"/>
              </a:rPr>
              <a:t>.3</a:t>
            </a:r>
          </a:p>
        </p:txBody>
      </p:sp>
      <p:sp>
        <p:nvSpPr>
          <p:cNvPr id="332" name="TextBox 106"/>
          <p:cNvSpPr txBox="1">
            <a:spLocks noChangeArrowheads="1"/>
          </p:cNvSpPr>
          <p:nvPr/>
        </p:nvSpPr>
        <p:spPr bwMode="auto">
          <a:xfrm>
            <a:off x="5586958" y="4953978"/>
            <a:ext cx="8572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 dirty="0">
                <a:latin typeface="Tahoma" panose="020B0604030504040204" pitchFamily="34" charset="0"/>
                <a:cs typeface="Tahoma" panose="020B0604030504040204" pitchFamily="34" charset="0"/>
              </a:rPr>
              <a:t>81.</a:t>
            </a:r>
            <a:r>
              <a:rPr lang="th-TH" altLang="en-US" sz="1400" b="1" dirty="0">
                <a:latin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en-US" altLang="en-US" sz="1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3" name="TextBox 106"/>
          <p:cNvSpPr txBox="1">
            <a:spLocks noChangeArrowheads="1"/>
          </p:cNvSpPr>
          <p:nvPr/>
        </p:nvSpPr>
        <p:spPr bwMode="auto">
          <a:xfrm>
            <a:off x="6274364" y="4953978"/>
            <a:ext cx="8572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 dirty="0">
                <a:latin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th-TH" altLang="en-US" sz="1400" b="1" dirty="0">
                <a:latin typeface="Tahoma" panose="020B0604030504040204" pitchFamily="34" charset="0"/>
                <a:cs typeface="Tahoma" panose="020B0604030504040204" pitchFamily="34" charset="0"/>
              </a:rPr>
              <a:t>5.8</a:t>
            </a:r>
            <a:endParaRPr lang="en-US" altLang="en-US" sz="1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4" name="TextBox 106"/>
          <p:cNvSpPr txBox="1">
            <a:spLocks noChangeArrowheads="1"/>
          </p:cNvSpPr>
          <p:nvPr/>
        </p:nvSpPr>
        <p:spPr bwMode="auto">
          <a:xfrm>
            <a:off x="6955110" y="4953978"/>
            <a:ext cx="8572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h-TH" altLang="en-US" sz="1400" b="1" dirty="0">
                <a:latin typeface="Tahoma" panose="020B0604030504040204" pitchFamily="34" charset="0"/>
                <a:cs typeface="Tahoma" panose="020B0604030504040204" pitchFamily="34" charset="0"/>
              </a:rPr>
              <a:t>74.7</a:t>
            </a:r>
            <a:endParaRPr lang="en-US" altLang="en-US" sz="1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5" name="TextBox 106"/>
          <p:cNvSpPr txBox="1">
            <a:spLocks noChangeArrowheads="1"/>
          </p:cNvSpPr>
          <p:nvPr/>
        </p:nvSpPr>
        <p:spPr bwMode="auto">
          <a:xfrm>
            <a:off x="7675190" y="4953978"/>
            <a:ext cx="8572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h-TH" altLang="en-US" sz="1400" b="1" dirty="0">
                <a:latin typeface="Tahoma" panose="020B0604030504040204" pitchFamily="34" charset="0"/>
                <a:cs typeface="Tahoma" panose="020B0604030504040204" pitchFamily="34" charset="0"/>
              </a:rPr>
              <a:t>57.1</a:t>
            </a:r>
            <a:endParaRPr lang="en-US" altLang="en-US" sz="1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36" name="ตัวเชื่อมต่อตรง 93">
            <a:extLst>
              <a:ext uri="{FF2B5EF4-FFF2-40B4-BE49-F238E27FC236}">
                <a16:creationId xmlns:a16="http://schemas.microsoft.com/office/drawing/2014/main" id="{E7D89F34-65C3-467F-8848-686D24A62FE4}"/>
              </a:ext>
            </a:extLst>
          </p:cNvPr>
          <p:cNvCxnSpPr/>
          <p:nvPr/>
        </p:nvCxnSpPr>
        <p:spPr>
          <a:xfrm>
            <a:off x="285824" y="4758073"/>
            <a:ext cx="864393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4" name="TextBox 51"/>
          <p:cNvSpPr txBox="1">
            <a:spLocks noChangeArrowheads="1"/>
          </p:cNvSpPr>
          <p:nvPr/>
        </p:nvSpPr>
        <p:spPr bwMode="auto">
          <a:xfrm>
            <a:off x="1709401" y="4966391"/>
            <a:ext cx="16636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h-TH" altLang="en-US" sz="16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ดัชนีแนวโน้มการลงทุน</a:t>
            </a:r>
          </a:p>
        </p:txBody>
      </p:sp>
      <p:pic>
        <p:nvPicPr>
          <p:cNvPr id="345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173" y="4138889"/>
            <a:ext cx="516753" cy="62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6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508" y="4716478"/>
            <a:ext cx="678763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795278" y="5636356"/>
            <a:ext cx="2900566" cy="1015663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&gt; 50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แนวโน้มความเชื่อมั่น </a:t>
            </a: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“ดีขึ้นกว่าปัจจุบัน” </a:t>
            </a:r>
          </a:p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&lt; 50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แนวโน้มความเชื่อมั่น </a:t>
            </a: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“ชะลอกว่าปัจจุบัน” </a:t>
            </a:r>
          </a:p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= 50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แนวโน้มความเชื่อมั่น </a:t>
            </a: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“ทรงตัว” </a:t>
            </a:r>
          </a:p>
        </p:txBody>
      </p:sp>
      <p:pic>
        <p:nvPicPr>
          <p:cNvPr id="1040" name="Picture 16" descr="fpologothai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90" y="6023986"/>
            <a:ext cx="850901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AEBDE"/>
                  </a:outerShdw>
                </a:effectLst>
              </a14:hiddenEffects>
            </a:ext>
          </a:extLst>
        </p:spPr>
      </p:pic>
      <p:pic>
        <p:nvPicPr>
          <p:cNvPr id="1041" name="Picture 17" descr="1-443-LOGO_NavyBlu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279" y="6216657"/>
            <a:ext cx="606425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AEBDE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96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515" y="6165304"/>
            <a:ext cx="1026317" cy="6842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938" y="5994455"/>
            <a:ext cx="1403454" cy="74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578731"/>
      </p:ext>
    </p:extLst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02&quot;/&gt;&lt;/object&gt;&lt;object type=&quot;3&quot; unique_id=&quot;10005&quot;&gt;&lt;property id=&quot;20148&quot; value=&quot;5&quot;/&gt;&lt;property id=&quot;20300&quot; value=&quot;Slide 2&quot;/&gt;&lt;property id=&quot;20307&quot; value=&quot;303&quot;/&gt;&lt;/object&gt;&lt;object type=&quot;3&quot; unique_id=&quot;10006&quot;&gt;&lt;property id=&quot;20148&quot; value=&quot;5&quot;/&gt;&lt;property id=&quot;20300&quot; value=&quot;Slide 3&quot;/&gt;&lt;property id=&quot;20307&quot; value=&quot;304&quot;/&gt;&lt;/object&gt;&lt;object type=&quot;3&quot; unique_id=&quot;10007&quot;&gt;&lt;property id=&quot;20148&quot; value=&quot;5&quot;/&gt;&lt;property id=&quot;20300&quot; value=&quot;Slide 4&quot;/&gt;&lt;property id=&quot;20307&quot; value=&quot;305&quot;/&gt;&lt;/object&gt;&lt;object type=&quot;3&quot; unique_id=&quot;10008&quot;&gt;&lt;property id=&quot;20148&quot; value=&quot;5&quot;/&gt;&lt;property id=&quot;20300&quot; value=&quot;Slide 5&quot;/&gt;&lt;property id=&quot;20307&quot; value=&quot;306&quot;/&gt;&lt;/object&gt;&lt;object type=&quot;3&quot; unique_id=&quot;10009&quot;&gt;&lt;property id=&quot;20148&quot; value=&quot;5&quot;/&gt;&lt;property id=&quot;20300&quot; value=&quot;Slide 6&quot;/&gt;&lt;property id=&quot;20307&quot; value=&quot;307&quot;/&gt;&lt;/object&gt;&lt;object type=&quot;3&quot; unique_id=&quot;10010&quot;&gt;&lt;property id=&quot;20148&quot; value=&quot;5&quot;/&gt;&lt;property id=&quot;20300&quot; value=&quot;Slide 7&quot;/&gt;&lt;property id=&quot;20307&quot; value=&quot;308&quot;/&gt;&lt;/object&gt;&lt;object type=&quot;3&quot; unique_id=&quot;10011&quot;&gt;&lt;property id=&quot;20148&quot; value=&quot;5&quot;/&gt;&lt;property id=&quot;20300&quot; value=&quot;Slide 8&quot;/&gt;&lt;property id=&quot;20307&quot; value=&quot;309&quot;/&gt;&lt;/object&gt;&lt;object type=&quot;3&quot; unique_id=&quot;10012&quot;&gt;&lt;property id=&quot;20148&quot; value=&quot;5&quot;/&gt;&lt;property id=&quot;20300&quot; value=&quot;Slide 9&quot;/&gt;&lt;property id=&quot;20307&quot; value=&quot;310&quot;/&gt;&lt;/object&gt;&lt;object type=&quot;3&quot; unique_id=&quot;10013&quot;&gt;&lt;property id=&quot;20148&quot; value=&quot;5&quot;/&gt;&lt;property id=&quot;20300&quot; value=&quot;Slide 10&quot;/&gt;&lt;property id=&quot;20307&quot; value=&quot;311&quot;/&gt;&lt;/object&gt;&lt;object type=&quot;3&quot; unique_id=&quot;10014&quot;&gt;&lt;property id=&quot;20148&quot; value=&quot;5&quot;/&gt;&lt;property id=&quot;20300&quot; value=&quot;Slide 11&quot;/&gt;&lt;property id=&quot;20307&quot; value=&quot;312&quot;/&gt;&lt;/object&gt;&lt;object type=&quot;3&quot; unique_id=&quot;10015&quot;&gt;&lt;property id=&quot;20148&quot; value=&quot;5&quot;/&gt;&lt;property id=&quot;20300&quot; value=&quot;Slide 12&quot;/&gt;&lt;property id=&quot;20307&quot; value=&quot;313&quot;/&gt;&lt;/object&gt;&lt;object type=&quot;3&quot; unique_id=&quot;10016&quot;&gt;&lt;property id=&quot;20148&quot; value=&quot;5&quot;/&gt;&lt;property id=&quot;20300&quot; value=&quot;Slide 13&quot;/&gt;&lt;property id=&quot;20307&quot; value=&quot;314&quot;/&gt;&lt;/object&gt;&lt;object type=&quot;3&quot; unique_id=&quot;10017&quot;&gt;&lt;property id=&quot;20148&quot; value=&quot;5&quot;/&gt;&lt;property id=&quot;20300&quot; value=&quot;Slide 14&quot;/&gt;&lt;property id=&quot;20307&quot; value=&quot;315&quot;/&gt;&lt;/object&gt;&lt;object type=&quot;3&quot; unique_id=&quot;10018&quot;&gt;&lt;property id=&quot;20148&quot; value=&quot;5&quot;/&gt;&lt;property id=&quot;20300&quot; value=&quot;Slide 15 - &amp;quot;คาดการณ์รายได้รัฐบาลสุทธิปีงบประมาณ 2555  &amp;quot;&quot;/&gt;&lt;property id=&quot;20307&quot; value=&quot;316&quot;/&gt;&lt;/object&gt;&lt;object type=&quot;3&quot; unique_id=&quot;10019&quot;&gt;&lt;property id=&quot;20148&quot; value=&quot;5&quot;/&gt;&lt;property id=&quot;20300&quot; value=&quot;Slide 16&quot;/&gt;&lt;property id=&quot;20307&quot; value=&quot;317&quot;/&gt;&lt;/object&gt;&lt;object type=&quot;3&quot; unique_id=&quot;10020&quot;&gt;&lt;property id=&quot;20148&quot; value=&quot;5&quot;/&gt;&lt;property id=&quot;20300&quot; value=&quot;Slide 17&quot;/&gt;&lt;property id=&quot;20307&quot; value=&quot;318&quot;/&gt;&lt;/object&gt;&lt;object type=&quot;3&quot; unique_id=&quot;10021&quot;&gt;&lt;property id=&quot;20148&quot; value=&quot;5&quot;/&gt;&lt;property id=&quot;20300&quot; value=&quot;Slide 18&quot;/&gt;&lt;property id=&quot;20307&quot; value=&quot;33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MoF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MoF</Template>
  <TotalTime>23178</TotalTime>
  <Words>219</Words>
  <Application>Microsoft Office PowerPoint</Application>
  <PresentationFormat>On-screen Show (4:3)</PresentationFormat>
  <Paragraphs>78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Cordia New</vt:lpstr>
      <vt:lpstr>Tahoma</vt:lpstr>
      <vt:lpstr>TH SarabunPSK</vt:lpstr>
      <vt:lpstr>MoF</vt:lpstr>
      <vt:lpstr>PowerPoint Presentation</vt:lpstr>
      <vt:lpstr>สรุปเศรษฐกิจภูมิภาคเดือน พ.ค. 2560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Peerapan</dc:creator>
  <cp:lastModifiedBy>รอม อรุณวิสุทธิ์</cp:lastModifiedBy>
  <cp:revision>1928</cp:revision>
  <cp:lastPrinted>2018-09-25T03:37:26Z</cp:lastPrinted>
  <dcterms:created xsi:type="dcterms:W3CDTF">2012-09-03T04:13:15Z</dcterms:created>
  <dcterms:modified xsi:type="dcterms:W3CDTF">2018-09-25T04:13:21Z</dcterms:modified>
</cp:coreProperties>
</file>