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4A58-FAAF-47FB-8359-B72442D4FBD4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6D6A2-86D2-4746-B06F-73E0D8A78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5724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6D6A2-86D2-4746-B06F-73E0D8A789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6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F6D6A2-86D2-4746-B06F-73E0D8A789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1AD8-ADF3-49CD-8983-F13213657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7151F-3820-4692-892F-BB4B478F3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0064-20C7-4415-9121-539DD526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B106C-92F8-4129-8DD6-B5269483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7A97-5A9A-4BF5-85A2-5EF71594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1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438AA-F332-4143-8176-13D16E8D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F20D9-164D-4604-BC99-340D7BB7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AE55C-631E-41EC-8077-00FDCA4B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6FA88-6333-47D4-8C31-6258AB7FD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C0133-A3C1-43BD-BA83-FB6A717C4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805B5-C22E-4C9D-A68D-C44083DE9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7877F-EF9B-475B-B549-0E3574EF0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07809-FBF2-40C1-867A-016762BCE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58AC3-1ED1-44E3-8FE9-9626212C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2282E-422E-4CCB-A2FD-F84330B0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F8574-C293-40C2-AB80-AB2F4D6FE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D5414-17E8-4A98-81AF-1F348660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B1702-0C8E-44EC-A731-F7458F64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6F3DE-DB2B-4A13-A229-183121100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ADE19-C3BB-4631-98ED-A7001800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2E07-E2DF-4FC4-A998-86FB3E47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B9423-F3A1-4C54-8097-3651AD321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4EBA1-BAF7-4197-AB9B-2BD57964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246B-2DF7-4A98-BAF2-71FA0FA10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3B55-53D1-4CC0-8B4A-BC221210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5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84BE3-47C4-4058-890F-E2AB76987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E4896-25F7-4218-BD2B-4D0E63B92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FA29-7FEB-441F-AADF-4C1654F68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0CF7E-3419-437A-8BDE-41D36730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9A3A3-6B6F-4D5F-BFF5-A277225C6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1042B-C82B-461F-8904-C5575B5A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5270-31C3-42B3-A6C5-0A59C4EB6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15F00-2602-456B-9A67-090A8F03C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8B4CB-B1FE-47FE-B1E9-889872577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26049-5C65-4531-AD48-BCCECF434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381EF3-A108-407D-8E06-F7023663D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4249B-14EF-4812-B183-602BDD88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273C0-6E65-4506-B65B-7BE08E701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A9AE1-7CEA-4FC5-B92B-CDCD38B1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181AA-7159-4E75-BC2D-3C84D757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70CBE-3744-42B1-A614-F843B9D5B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0DFD95-EE89-4FE9-9E13-3708453F5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22FFB-10F6-415D-877A-173C90E9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4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48ABC-AC75-4786-ADE2-A169FE23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0B4A7-E936-493E-893F-AFA933A73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B0A40-F3F4-409E-8F3E-126158B0A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1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5F074-DA1E-43C8-AC54-5F4007E6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9B70F-284B-40C4-B2E6-098E420D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4D928-2D56-4D34-9872-B7448B43BB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BE02B-6BB4-44EA-AF88-3AC6268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D7A10-FF83-4442-982D-846E36C9D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3AFC9-5757-416F-9ABB-7EF830339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1BED9-4E72-4682-9EE4-8CCDDFDE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53580-A63F-4EA3-BE32-A5C17A631A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77504-3ED6-4D38-A09B-DB738D323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9E485F-B73C-49F9-807D-3110C328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679EC-E0DF-4F0B-9710-16CC4AD0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08089-E1A8-4935-AF8C-FC31B029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9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A0C72-0A65-485F-9EBA-4893AB7E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432E5-6FDF-4B14-9476-148CAB6A7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9AE2E-CB6E-4612-8B29-51ABF0AED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76847-0200-480C-A059-82AC8F6832C5}" type="datetimeFigureOut">
              <a:rPr lang="en-US" smtClean="0"/>
              <a:t>9/21/2023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7D0C-4A31-4545-947F-E208926D2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2EF61-E032-4E0A-8A94-70C32F64C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89CA-151F-4F6A-9BE1-ABF47AA11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8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6" descr="รูปภาพประกอบด้วย กลางแจ้ง, ท้องฟ้า, อาคาร, เมือง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2BE25F1-D46B-4A72-A6FE-0848378FED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b="51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 9">
            <a:extLst>
              <a:ext uri="{FF2B5EF4-FFF2-40B4-BE49-F238E27FC236}">
                <a16:creationId xmlns:a16="http://schemas.microsoft.com/office/drawing/2014/main" id="{0B47C3B8-F7CA-4C22-B14B-736C22995C96}"/>
              </a:ext>
            </a:extLst>
          </p:cNvPr>
          <p:cNvSpPr/>
          <p:nvPr/>
        </p:nvSpPr>
        <p:spPr>
          <a:xfrm>
            <a:off x="212948" y="162583"/>
            <a:ext cx="11674251" cy="6532834"/>
          </a:xfrm>
          <a:prstGeom prst="rect">
            <a:avLst/>
          </a:prstGeom>
          <a:noFill/>
          <a:ln w="952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00E7AB-DE0A-4275-B239-6B587038E167}"/>
              </a:ext>
            </a:extLst>
          </p:cNvPr>
          <p:cNvSpPr/>
          <p:nvPr/>
        </p:nvSpPr>
        <p:spPr>
          <a:xfrm>
            <a:off x="294223" y="332656"/>
            <a:ext cx="7648773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th-TH" sz="48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ดัชนีความเชื่อมั่นอนาคตเศรษฐกิจภูมิภาค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(Thailand Regional Economic Sentiment Index: RSI</a:t>
            </a:r>
            <a:r>
              <a:rPr lang="th-TH" sz="240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2400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nip Single Corner Rectangle 5">
            <a:extLst>
              <a:ext uri="{FF2B5EF4-FFF2-40B4-BE49-F238E27FC236}">
                <a16:creationId xmlns:a16="http://schemas.microsoft.com/office/drawing/2014/main" id="{9A19DACE-72E1-41CF-BD6B-88D60F5861DE}"/>
              </a:ext>
            </a:extLst>
          </p:cNvPr>
          <p:cNvSpPr/>
          <p:nvPr/>
        </p:nvSpPr>
        <p:spPr>
          <a:xfrm flipH="1">
            <a:off x="304801" y="1281571"/>
            <a:ext cx="4365120" cy="890587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ประจำเดือนกันยายน 2566</a:t>
            </a:r>
            <a:endParaRPr lang="en-US" sz="36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nip Single Corner Rectangle 7">
            <a:extLst>
              <a:ext uri="{FF2B5EF4-FFF2-40B4-BE49-F238E27FC236}">
                <a16:creationId xmlns:a16="http://schemas.microsoft.com/office/drawing/2014/main" id="{2FAF0A15-EF21-4EFF-B66D-45D1E862D98B}"/>
              </a:ext>
            </a:extLst>
          </p:cNvPr>
          <p:cNvSpPr/>
          <p:nvPr/>
        </p:nvSpPr>
        <p:spPr>
          <a:xfrm flipH="1">
            <a:off x="6311285" y="5154960"/>
            <a:ext cx="5575914" cy="170304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จัดทำโดย</a:t>
            </a:r>
          </a:p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สำนักงานเศรษฐกิจการคลัง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&amp;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กรมบัญชีกลาง</a:t>
            </a:r>
          </a:p>
          <a:p>
            <a:pPr algn="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กระทรวงการคลัง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336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B01CDD-464C-4CDB-A983-76C2E22928DB}"/>
              </a:ext>
            </a:extLst>
          </p:cNvPr>
          <p:cNvSpPr txBox="1">
            <a:spLocks/>
          </p:cNvSpPr>
          <p:nvPr/>
        </p:nvSpPr>
        <p:spPr bwMode="auto">
          <a:xfrm>
            <a:off x="0" y="-3175"/>
            <a:ext cx="12192000" cy="681038"/>
          </a:xfrm>
          <a:prstGeom prst="rect">
            <a:avLst/>
          </a:prstGeom>
          <a:gradFill flip="none" rotWithShape="1">
            <a:gsLst>
              <a:gs pos="51000">
                <a:srgbClr val="34AEE3">
                  <a:alpha val="97000"/>
                  <a:lumMod val="100000"/>
                </a:srgbClr>
              </a:gs>
              <a:gs pos="15000">
                <a:srgbClr val="376092"/>
              </a:gs>
              <a:gs pos="93000">
                <a:srgbClr val="37609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anchor="ctr"/>
          <a:lstStyle>
            <a:defPPr>
              <a:defRPr lang="en-US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32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defRPr>
            </a:lvl1pPr>
            <a:lvl2pPr marL="742950" indent="-285750" eaLnBrk="0" hangingPunct="0"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th-TH" altLang="th-TH" sz="4400" dirty="0"/>
              <a:t>ดัชนีความเชื่อมั่นอนาคตเศรษฐกิจภูมิภาค (ก.ย.66)</a:t>
            </a:r>
          </a:p>
        </p:txBody>
      </p:sp>
      <p:cxnSp>
        <p:nvCxnSpPr>
          <p:cNvPr id="6" name="Straight Connector 92">
            <a:extLst>
              <a:ext uri="{FF2B5EF4-FFF2-40B4-BE49-F238E27FC236}">
                <a16:creationId xmlns:a16="http://schemas.microsoft.com/office/drawing/2014/main" id="{78505903-A753-41A3-9D86-B1D466A194D6}"/>
              </a:ext>
            </a:extLst>
          </p:cNvPr>
          <p:cNvCxnSpPr>
            <a:cxnSpLocks/>
          </p:cNvCxnSpPr>
          <p:nvPr/>
        </p:nvCxnSpPr>
        <p:spPr>
          <a:xfrm>
            <a:off x="0" y="677863"/>
            <a:ext cx="12192000" cy="0"/>
          </a:xfrm>
          <a:prstGeom prst="line">
            <a:avLst/>
          </a:prstGeom>
          <a:ln w="9525">
            <a:solidFill>
              <a:schemeClr val="bg2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สี่เหลี่ยมผืนผ้า 136">
            <a:extLst>
              <a:ext uri="{FF2B5EF4-FFF2-40B4-BE49-F238E27FC236}">
                <a16:creationId xmlns:a16="http://schemas.microsoft.com/office/drawing/2014/main" id="{F5E60179-87CD-49A3-A623-DA88BF93F0FB}"/>
              </a:ext>
            </a:extLst>
          </p:cNvPr>
          <p:cNvSpPr/>
          <p:nvPr/>
        </p:nvSpPr>
        <p:spPr>
          <a:xfrm>
            <a:off x="0" y="798512"/>
            <a:ext cx="3316406" cy="5603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สี่เหลี่ยมผืนผ้า 137">
            <a:extLst>
              <a:ext uri="{FF2B5EF4-FFF2-40B4-BE49-F238E27FC236}">
                <a16:creationId xmlns:a16="http://schemas.microsoft.com/office/drawing/2014/main" id="{1BAA74A9-A886-492C-BB03-1CD0136F6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34" y="817088"/>
            <a:ext cx="2700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bg1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ค่าดัชนีฯ รายภูมิภาค</a:t>
            </a:r>
          </a:p>
        </p:txBody>
      </p:sp>
      <p:sp>
        <p:nvSpPr>
          <p:cNvPr id="13" name="TextBox 138">
            <a:extLst>
              <a:ext uri="{FF2B5EF4-FFF2-40B4-BE49-F238E27FC236}">
                <a16:creationId xmlns:a16="http://schemas.microsoft.com/office/drawing/2014/main" id="{9C3D7E5D-B387-4286-BF26-6D3E3F644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33" y="5759422"/>
            <a:ext cx="9033831" cy="30777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thaiDist"/>
            <a:r>
              <a:rPr lang="th-TH" alt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*** ขอขอบคุณสำนักงานคลังจังหวัด 76 จังหวัด และสภาอุตสาหกรรมแห่งประเทศไทยที่ให้ความร่วมมือในการจัดทำดัชนีความเชื่อมั่นอนาคตเศรษฐกิจภูมิภาค (</a:t>
            </a:r>
            <a:r>
              <a:rPr lang="en-US" alt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RSI)</a:t>
            </a:r>
            <a:r>
              <a:rPr lang="th-TH" altLang="en-US" sz="1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***</a:t>
            </a:r>
            <a:endParaRPr lang="en-US" altLang="en-US" sz="1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4" name="Table 293">
            <a:extLst>
              <a:ext uri="{FF2B5EF4-FFF2-40B4-BE49-F238E27FC236}">
                <a16:creationId xmlns:a16="http://schemas.microsoft.com/office/drawing/2014/main" id="{3040D7C2-9B69-45F2-AD45-08A278488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800376"/>
              </p:ext>
            </p:extLst>
          </p:nvPr>
        </p:nvGraphicFramePr>
        <p:xfrm>
          <a:off x="119279" y="1222342"/>
          <a:ext cx="11982161" cy="4449894"/>
        </p:xfrm>
        <a:graphic>
          <a:graphicData uri="http://schemas.openxmlformats.org/drawingml/2006/table">
            <a:tbl>
              <a:tblPr/>
              <a:tblGrid>
                <a:gridCol w="3452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6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9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8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32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329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64418">
                  <a:extLst>
                    <a:ext uri="{9D8B030D-6E8A-4147-A177-3AD203B41FA5}">
                      <a16:colId xmlns:a16="http://schemas.microsoft.com/office/drawing/2014/main" val="1216610923"/>
                    </a:ext>
                  </a:extLst>
                </a:gridCol>
              </a:tblGrid>
              <a:tr h="487680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กทม. และปริมณฑล 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ตะวันออก</a:t>
                      </a: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ตะวันออก</a:t>
                      </a:r>
                      <a:b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เฉียงเหนือ</a:t>
                      </a: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ใต้</a:t>
                      </a: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กลาง</a:t>
                      </a: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เหนือ</a:t>
                      </a: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ตะวันตก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เขตพัฒนาพิเศษ </a:t>
                      </a:r>
                      <a:br>
                        <a:rPr lang="th-TH" sz="1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ภาคตะวันออก (</a:t>
                      </a:r>
                      <a:r>
                        <a:rPr lang="en-US" sz="1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EEC</a:t>
                      </a:r>
                      <a:r>
                        <a:rPr lang="th-TH" sz="14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</a:p>
                  </a:txBody>
                  <a:tcPr marL="72000" marR="83047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983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ดัชนีความเชื่อมั่นอนาคต</a:t>
                      </a:r>
                    </a:p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เศรษฐกิจภูมิภาค</a:t>
                      </a:r>
                    </a:p>
                  </a:txBody>
                  <a:tcPr marL="83047" marR="83047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611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ดัชนีแนวโน้มภาคเกษตร</a:t>
                      </a:r>
                    </a:p>
                  </a:txBody>
                  <a:tcPr marL="83047" marR="83047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ดัชนีแนวโน้มภาคอุตสาหกรรม</a:t>
                      </a:r>
                    </a:p>
                  </a:txBody>
                  <a:tcPr marL="83047" marR="83047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83.9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91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ดัชนีแนวโน้มภาคบริการ</a:t>
                      </a:r>
                    </a:p>
                  </a:txBody>
                  <a:tcPr marL="83047" marR="83047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78.6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79.8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87.5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89.7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205">
                <a:tc>
                  <a:txBody>
                    <a:bodyPr/>
                    <a:lstStyle>
                      <a:lvl1pPr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912813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9128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ดัชนีแนวโน้มการจ้างงาน</a:t>
                      </a:r>
                    </a:p>
                  </a:txBody>
                  <a:tcPr marL="83047" marR="83047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69.2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68.2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1020">
                <a:tc>
                  <a:txBody>
                    <a:bodyPr/>
                    <a:lstStyle/>
                    <a:p>
                      <a:pPr marL="0" marR="0" lvl="0" indent="0" algn="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H SarabunPSK" panose="020B0500040200020003" pitchFamily="34" charset="-34"/>
                          <a:ea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ดัชนีแนวโน้มการลงทุน</a:t>
                      </a:r>
                    </a:p>
                  </a:txBody>
                  <a:tcPr marL="83047" marR="83047" marT="0" marB="0" anchor="ctr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80.7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75.2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7919834"/>
                  </a:ext>
                </a:extLst>
              </a:tr>
            </a:tbl>
          </a:graphicData>
        </a:graphic>
      </p:graphicFrame>
      <p:pic>
        <p:nvPicPr>
          <p:cNvPr id="15" name="รูปภาพ 10">
            <a:extLst>
              <a:ext uri="{FF2B5EF4-FFF2-40B4-BE49-F238E27FC236}">
                <a16:creationId xmlns:a16="http://schemas.microsoft.com/office/drawing/2014/main" id="{1D5E2267-4E79-4D32-BC13-79A270E01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" y="2277541"/>
            <a:ext cx="1038127" cy="61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รูปภาพ 6">
            <a:extLst>
              <a:ext uri="{FF2B5EF4-FFF2-40B4-BE49-F238E27FC236}">
                <a16:creationId xmlns:a16="http://schemas.microsoft.com/office/drawing/2014/main" id="{D8837BD0-EC97-4D61-8B81-CC67FC0B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" y="3664416"/>
            <a:ext cx="1103902" cy="588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รูปภาพ 4">
            <a:extLst>
              <a:ext uri="{FF2B5EF4-FFF2-40B4-BE49-F238E27FC236}">
                <a16:creationId xmlns:a16="http://schemas.microsoft.com/office/drawing/2014/main" id="{379C9A7A-D2D0-42C0-8683-E7241AB0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3" y="2964386"/>
            <a:ext cx="905279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กลุ่ม 12">
            <a:extLst>
              <a:ext uri="{FF2B5EF4-FFF2-40B4-BE49-F238E27FC236}">
                <a16:creationId xmlns:a16="http://schemas.microsoft.com/office/drawing/2014/main" id="{EA00B039-0C2C-42B7-A9D7-1A37F1A8A55B}"/>
              </a:ext>
            </a:extLst>
          </p:cNvPr>
          <p:cNvGrpSpPr>
            <a:grpSpLocks/>
          </p:cNvGrpSpPr>
          <p:nvPr/>
        </p:nvGrpSpPr>
        <p:grpSpPr bwMode="auto">
          <a:xfrm>
            <a:off x="469335" y="4346547"/>
            <a:ext cx="1164034" cy="546224"/>
            <a:chOff x="-6444" y="4726764"/>
            <a:chExt cx="1176519" cy="621096"/>
          </a:xfrm>
        </p:grpSpPr>
        <p:pic>
          <p:nvPicPr>
            <p:cNvPr id="19" name="รูปภาพ 8">
              <a:extLst>
                <a:ext uri="{FF2B5EF4-FFF2-40B4-BE49-F238E27FC236}">
                  <a16:creationId xmlns:a16="http://schemas.microsoft.com/office/drawing/2014/main" id="{2BB8F650-A46A-4352-A598-C9BB5D80E0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728"/>
            <a:stretch/>
          </p:blipFill>
          <p:spPr bwMode="auto">
            <a:xfrm>
              <a:off x="54334" y="4734772"/>
              <a:ext cx="1115741" cy="59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รูปภาพ 4">
              <a:extLst>
                <a:ext uri="{FF2B5EF4-FFF2-40B4-BE49-F238E27FC236}">
                  <a16:creationId xmlns:a16="http://schemas.microsoft.com/office/drawing/2014/main" id="{CBB07269-8F3D-43F9-BCF8-953C11F58E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44" y="4726764"/>
              <a:ext cx="753079" cy="62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กลุ่ม 11">
            <a:extLst>
              <a:ext uri="{FF2B5EF4-FFF2-40B4-BE49-F238E27FC236}">
                <a16:creationId xmlns:a16="http://schemas.microsoft.com/office/drawing/2014/main" id="{F92BF68C-8447-4998-86F0-7F6D190B3BA7}"/>
              </a:ext>
            </a:extLst>
          </p:cNvPr>
          <p:cNvGrpSpPr>
            <a:grpSpLocks/>
          </p:cNvGrpSpPr>
          <p:nvPr/>
        </p:nvGrpSpPr>
        <p:grpSpPr bwMode="auto">
          <a:xfrm>
            <a:off x="472240" y="4941953"/>
            <a:ext cx="1161354" cy="578684"/>
            <a:chOff x="0" y="5410505"/>
            <a:chExt cx="1062528" cy="597119"/>
          </a:xfrm>
        </p:grpSpPr>
        <p:pic>
          <p:nvPicPr>
            <p:cNvPr id="22" name="รูปภาพ 112">
              <a:extLst>
                <a:ext uri="{FF2B5EF4-FFF2-40B4-BE49-F238E27FC236}">
                  <a16:creationId xmlns:a16="http://schemas.microsoft.com/office/drawing/2014/main" id="{3C2102A6-7FA7-46A0-A54A-6D9197FEED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34"/>
            <a:stretch/>
          </p:blipFill>
          <p:spPr bwMode="auto">
            <a:xfrm>
              <a:off x="27188" y="5410505"/>
              <a:ext cx="1035340" cy="597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รูปภาพ 10">
              <a:extLst>
                <a:ext uri="{FF2B5EF4-FFF2-40B4-BE49-F238E27FC236}">
                  <a16:creationId xmlns:a16="http://schemas.microsoft.com/office/drawing/2014/main" id="{B8C6DB72-58FA-4282-BBFB-5A768EABAD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412260"/>
              <a:ext cx="845178" cy="56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9">
            <a:extLst>
              <a:ext uri="{FF2B5EF4-FFF2-40B4-BE49-F238E27FC236}">
                <a16:creationId xmlns:a16="http://schemas.microsoft.com/office/drawing/2014/main" id="{C072208D-1DEB-4BB7-8041-CA845711668F}"/>
              </a:ext>
            </a:extLst>
          </p:cNvPr>
          <p:cNvSpPr txBox="1"/>
          <p:nvPr/>
        </p:nvSpPr>
        <p:spPr>
          <a:xfrm>
            <a:off x="9507190" y="5716515"/>
            <a:ext cx="2631229" cy="1200329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ค่าดัชนีอยู่ในช่วง 0-100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&gt; 50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แนวโน้มความเชื่อมั่น “ดีขึ้นกว่าปัจจุบัน”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&lt; 50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แนวโน้มความเชื่อมั่น “ชะลอกว่าปัจจุบัน” 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50 </a:t>
            </a: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แนวโน้มความเชื่อมั่น “ทรงตัว” </a:t>
            </a:r>
          </a:p>
        </p:txBody>
      </p:sp>
      <p:pic>
        <p:nvPicPr>
          <p:cNvPr id="27" name="รูปภาพ 30">
            <a:extLst>
              <a:ext uri="{FF2B5EF4-FFF2-40B4-BE49-F238E27FC236}">
                <a16:creationId xmlns:a16="http://schemas.microsoft.com/office/drawing/2014/main" id="{FB925169-9A56-4A65-BCE3-54E6537D77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46" y="1521075"/>
            <a:ext cx="1087483" cy="68820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A9B0A6-75DD-4832-8D92-40AF250A9E8A}"/>
              </a:ext>
            </a:extLst>
          </p:cNvPr>
          <p:cNvGrpSpPr/>
          <p:nvPr/>
        </p:nvGrpSpPr>
        <p:grpSpPr>
          <a:xfrm>
            <a:off x="32354" y="6109679"/>
            <a:ext cx="2862329" cy="835241"/>
            <a:chOff x="32354" y="6109679"/>
            <a:chExt cx="2862329" cy="835241"/>
          </a:xfrm>
        </p:grpSpPr>
        <p:pic>
          <p:nvPicPr>
            <p:cNvPr id="28" name="รูปภาพ 2" descr="รูปภาพประกอบด้วย สัตว์, สัตว์ไม่มีกระดูกสันหลัง, ซีเลนเทอเรต&#10;&#10;คำอธิบายที่สร้างขึ้นโดยอัตโนมัติ">
              <a:extLst>
                <a:ext uri="{FF2B5EF4-FFF2-40B4-BE49-F238E27FC236}">
                  <a16:creationId xmlns:a16="http://schemas.microsoft.com/office/drawing/2014/main" id="{6888AFFA-DC51-4BB9-A5C3-B381B7AA6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88" y="6172837"/>
              <a:ext cx="534230" cy="615967"/>
            </a:xfrm>
            <a:prstGeom prst="rect">
              <a:avLst/>
            </a:prstGeom>
          </p:spPr>
        </p:pic>
        <p:grpSp>
          <p:nvGrpSpPr>
            <p:cNvPr id="30" name="กลุ่ม 2">
              <a:extLst>
                <a:ext uri="{FF2B5EF4-FFF2-40B4-BE49-F238E27FC236}">
                  <a16:creationId xmlns:a16="http://schemas.microsoft.com/office/drawing/2014/main" id="{8AF4049D-7815-489A-A03A-2815A7A9CB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9141" y="6109679"/>
              <a:ext cx="1166434" cy="835241"/>
              <a:chOff x="-11788" y="-16126"/>
              <a:chExt cx="1264982" cy="898693"/>
            </a:xfrm>
          </p:grpSpPr>
          <p:pic>
            <p:nvPicPr>
              <p:cNvPr id="32" name="Picture 5" descr="à¸£à¸¹à¸à¸ à¸²à¸à¸à¸µà¹à¹à¸à¸µà¹à¸¢à¸§à¸à¹à¸­à¸">
                <a:extLst>
                  <a:ext uri="{FF2B5EF4-FFF2-40B4-BE49-F238E27FC236}">
                    <a16:creationId xmlns:a16="http://schemas.microsoft.com/office/drawing/2014/main" id="{C41996EC-E044-4DE0-A6E3-F807001179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776" y="-16126"/>
                <a:ext cx="643167" cy="694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สี่เหลี่ยมผืนผ้า 1">
                <a:extLst>
                  <a:ext uri="{FF2B5EF4-FFF2-40B4-BE49-F238E27FC236}">
                    <a16:creationId xmlns:a16="http://schemas.microsoft.com/office/drawing/2014/main" id="{D9149B3F-D9E7-484F-8475-9866F39DE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1788" y="573142"/>
                <a:ext cx="1264982" cy="309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th-TH" altLang="en-US" sz="7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สำนักงานคลังจังหวัด</a:t>
                </a:r>
                <a:endParaRPr lang="en-US" altLang="en-US" sz="7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31" name="Picture 7" descr="à¸£à¸¹à¸à¸ à¸²à¸à¸à¸µà¹à¹à¸à¸µà¹à¸¢à¸§à¸à¹à¸­à¸">
              <a:extLst>
                <a:ext uri="{FF2B5EF4-FFF2-40B4-BE49-F238E27FC236}">
                  <a16:creationId xmlns:a16="http://schemas.microsoft.com/office/drawing/2014/main" id="{FC3A3014-F65D-405B-B2C2-D372082A9F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147" y="6154385"/>
              <a:ext cx="652536" cy="64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93">
              <a:extLst>
                <a:ext uri="{FF2B5EF4-FFF2-40B4-BE49-F238E27FC236}">
                  <a16:creationId xmlns:a16="http://schemas.microsoft.com/office/drawing/2014/main" id="{297CEB1C-1158-43F4-BCCD-9C184FA35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4" y="6172837"/>
              <a:ext cx="939206" cy="65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897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719bf2-33c5-4332-beb3-318b297de1e7" origin="userSelected"/>
</file>

<file path=customXml/itemProps1.xml><?xml version="1.0" encoding="utf-8"?>
<ds:datastoreItem xmlns:ds="http://schemas.openxmlformats.org/officeDocument/2006/customXml" ds:itemID="{50588A2D-A108-4F3F-8133-E8EC6516C7B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206</Words>
  <Application>Microsoft Office PowerPoint</Application>
  <PresentationFormat>Widescreen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TH SarabunPSK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กานต์ แจ้งชัดใจ</dc:creator>
  <cp:lastModifiedBy>ชัยวัฒน์ หาญพิทักษ์พงศ์</cp:lastModifiedBy>
  <cp:revision>20</cp:revision>
  <dcterms:created xsi:type="dcterms:W3CDTF">2022-12-28T08:06:21Z</dcterms:created>
  <dcterms:modified xsi:type="dcterms:W3CDTF">2023-09-21T10:00:45Z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0a28efb4-ccf3-4dd6-9aa7-201e08d09b3a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8sC4cJFoSXjKSF9ABboispJ87bGWogZW</vt:lpwstr>
  </property>
</Properties>
</file>