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99"/>
    <a:srgbClr val="FFCCCC"/>
    <a:srgbClr val="FFCC99"/>
    <a:srgbClr val="FFCCFF"/>
    <a:srgbClr val="FFFFCC"/>
    <a:srgbClr val="99FF99"/>
    <a:srgbClr val="00FFFF"/>
    <a:srgbClr val="66FFCC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552" autoAdjust="0"/>
  </p:normalViewPr>
  <p:slideViewPr>
    <p:cSldViewPr>
      <p:cViewPr>
        <p:scale>
          <a:sx n="130" d="100"/>
          <a:sy n="130" d="100"/>
        </p:scale>
        <p:origin x="-22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CDBE4-6816-42DA-A639-0446492DA853}" type="datetimeFigureOut">
              <a:rPr lang="en-US" smtClean="0"/>
              <a:pPr/>
              <a:t>6/15/2021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6C7785-8459-4700-BE8B-B2421D479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6C7785-8459-4700-BE8B-B2421D479CB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13F-160D-4909-B48B-AF23DA980665}" type="datetimeFigureOut">
              <a:rPr lang="en-US" smtClean="0"/>
              <a:pPr/>
              <a:t>6/15/2021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ACB7-9AD0-4966-A8BE-37FF4E9EC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13F-160D-4909-B48B-AF23DA980665}" type="datetimeFigureOut">
              <a:rPr lang="en-US" smtClean="0"/>
              <a:pPr/>
              <a:t>6/15/2021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ACB7-9AD0-4966-A8BE-37FF4E9EC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13F-160D-4909-B48B-AF23DA980665}" type="datetimeFigureOut">
              <a:rPr lang="en-US" smtClean="0"/>
              <a:pPr/>
              <a:t>6/15/2021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ACB7-9AD0-4966-A8BE-37FF4E9EC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13F-160D-4909-B48B-AF23DA980665}" type="datetimeFigureOut">
              <a:rPr lang="en-US" smtClean="0"/>
              <a:pPr/>
              <a:t>6/15/2021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ACB7-9AD0-4966-A8BE-37FF4E9EC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13F-160D-4909-B48B-AF23DA980665}" type="datetimeFigureOut">
              <a:rPr lang="en-US" smtClean="0"/>
              <a:pPr/>
              <a:t>6/15/2021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ACB7-9AD0-4966-A8BE-37FF4E9EC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13F-160D-4909-B48B-AF23DA980665}" type="datetimeFigureOut">
              <a:rPr lang="en-US" smtClean="0"/>
              <a:pPr/>
              <a:t>6/15/2021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ACB7-9AD0-4966-A8BE-37FF4E9EC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13F-160D-4909-B48B-AF23DA980665}" type="datetimeFigureOut">
              <a:rPr lang="en-US" smtClean="0"/>
              <a:pPr/>
              <a:t>6/15/2021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ACB7-9AD0-4966-A8BE-37FF4E9EC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13F-160D-4909-B48B-AF23DA980665}" type="datetimeFigureOut">
              <a:rPr lang="en-US" smtClean="0"/>
              <a:pPr/>
              <a:t>6/15/2021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ACB7-9AD0-4966-A8BE-37FF4E9EC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13F-160D-4909-B48B-AF23DA980665}" type="datetimeFigureOut">
              <a:rPr lang="en-US" smtClean="0"/>
              <a:pPr/>
              <a:t>6/15/2021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ACB7-9AD0-4966-A8BE-37FF4E9EC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13F-160D-4909-B48B-AF23DA980665}" type="datetimeFigureOut">
              <a:rPr lang="en-US" smtClean="0"/>
              <a:pPr/>
              <a:t>6/15/2021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ACB7-9AD0-4966-A8BE-37FF4E9EC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13F-160D-4909-B48B-AF23DA980665}" type="datetimeFigureOut">
              <a:rPr lang="en-US" smtClean="0"/>
              <a:pPr/>
              <a:t>6/15/2021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2ACB7-9AD0-4966-A8BE-37FF4E9EC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4B13F-160D-4909-B48B-AF23DA980665}" type="datetimeFigureOut">
              <a:rPr lang="en-US" smtClean="0"/>
              <a:pPr/>
              <a:t>6/15/2021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2ACB7-9AD0-4966-A8BE-37FF4E9EC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37231"/>
            <a:ext cx="769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b="1" dirty="0">
                <a:solidFill>
                  <a:srgbClr val="0000FF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ข่าว</a:t>
            </a:r>
            <a:r>
              <a:rPr lang="th-TH" sz="2000" b="1" dirty="0" smtClean="0">
                <a:solidFill>
                  <a:srgbClr val="0000FF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ประชาสัมพันธ์ฝึกอบรมระหว่างประเทศ</a:t>
            </a:r>
            <a:endParaRPr lang="en-US" sz="2000" b="1" dirty="0">
              <a:solidFill>
                <a:srgbClr val="0000FF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TH Kodchasal" pitchFamily="2" charset="-34"/>
              <a:cs typeface="TH Kodchasal" pitchFamily="2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370940"/>
            <a:ext cx="769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solidFill>
                  <a:srgbClr val="FF00FF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ประจำเดือนมิถุนายน  2564 </a:t>
            </a:r>
            <a:endParaRPr lang="en-US" sz="2000" b="1" dirty="0">
              <a:solidFill>
                <a:srgbClr val="FF00FF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TH Kodchasal" pitchFamily="2" charset="-34"/>
              <a:cs typeface="TH Kodchasal" pitchFamily="2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760566"/>
            <a:ext cx="2514600" cy="5334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rgbClr val="0000FF"/>
                </a:solidFill>
                <a:latin typeface="TH Kodchasal" pitchFamily="2" charset="-34"/>
                <a:cs typeface="TH Kodchasal" pitchFamily="2" charset="-34"/>
              </a:rPr>
              <a:t>แหล่งทุน/ระยะเวลารับสมัคร/</a:t>
            </a:r>
          </a:p>
          <a:p>
            <a:pPr algn="ctr"/>
            <a:r>
              <a:rPr lang="th-TH" sz="1600" b="1" dirty="0">
                <a:solidFill>
                  <a:srgbClr val="0000FF"/>
                </a:solidFill>
                <a:latin typeface="TH Kodchasal" pitchFamily="2" charset="-34"/>
                <a:cs typeface="TH Kodchasal" pitchFamily="2" charset="-34"/>
              </a:rPr>
              <a:t>ผู้ติดต่อ</a:t>
            </a:r>
            <a:endParaRPr lang="en-US" sz="1600" b="1" dirty="0">
              <a:solidFill>
                <a:srgbClr val="0000FF"/>
              </a:solidFill>
              <a:latin typeface="TH Kodchasal" pitchFamily="2" charset="-34"/>
              <a:cs typeface="TH Kodchasal" pitchFamily="2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19800" y="762000"/>
            <a:ext cx="3124200" cy="53340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rgbClr val="0000FF"/>
                </a:solidFill>
                <a:latin typeface="TH Kodchasal" pitchFamily="2" charset="-34"/>
                <a:cs typeface="TH Kodchasal" pitchFamily="2" charset="-34"/>
              </a:rPr>
              <a:t>คุณสมบัติผู้สมัคร</a:t>
            </a:r>
            <a:endParaRPr lang="en-US" sz="1600" b="1" dirty="0">
              <a:solidFill>
                <a:srgbClr val="0000FF"/>
              </a:solidFill>
              <a:latin typeface="TH Kodchasal" pitchFamily="2" charset="-34"/>
              <a:cs typeface="TH Kodchasal" pitchFamily="2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4600" y="760566"/>
            <a:ext cx="3505200" cy="533400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rgbClr val="0000FF"/>
                </a:solidFill>
                <a:latin typeface="TH Kodchasal" pitchFamily="2" charset="-34"/>
                <a:cs typeface="TH Kodchasal" pitchFamily="2" charset="-34"/>
              </a:rPr>
              <a:t>หลักสูตร /ระยะเวลา/สถานที่ฝึกอบรม</a:t>
            </a:r>
            <a:endParaRPr lang="en-US" sz="1600" b="1" dirty="0">
              <a:solidFill>
                <a:srgbClr val="0000FF"/>
              </a:solidFill>
              <a:latin typeface="TH Kodchasal" pitchFamily="2" charset="-34"/>
              <a:cs typeface="TH Kodchasal" pitchFamily="2" charset="-34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1293966"/>
            <a:ext cx="9144000" cy="55640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14300" y="1295400"/>
            <a:ext cx="2286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FF"/>
                </a:solidFill>
                <a:latin typeface="TH Kodchasal" pitchFamily="2" charset="-34"/>
                <a:cs typeface="TH Kodchasal" pitchFamily="2" charset="-34"/>
              </a:rPr>
              <a:t>International Monetary </a:t>
            </a:r>
            <a:r>
              <a:rPr lang="en-US" sz="2000" b="1" dirty="0" smtClean="0">
                <a:solidFill>
                  <a:srgbClr val="0000FF"/>
                </a:solidFill>
                <a:latin typeface="TH Kodchasal" pitchFamily="2" charset="-34"/>
                <a:cs typeface="TH Kodchasal" pitchFamily="2" charset="-34"/>
              </a:rPr>
              <a:t>Fund</a:t>
            </a:r>
            <a:r>
              <a:rPr lang="th-TH" sz="2000" b="1" dirty="0" smtClean="0">
                <a:solidFill>
                  <a:srgbClr val="0000FF"/>
                </a:solidFill>
                <a:latin typeface="TH Kodchasal" pitchFamily="2" charset="-34"/>
                <a:cs typeface="TH Kodchasal" pitchFamily="2" charset="-34"/>
              </a:rPr>
              <a:t> –</a:t>
            </a:r>
            <a:r>
              <a:rPr lang="en-US" sz="2000" b="1" dirty="0" smtClean="0">
                <a:solidFill>
                  <a:srgbClr val="0000FF"/>
                </a:solidFill>
                <a:latin typeface="TH Kodchasal" pitchFamily="2" charset="-34"/>
                <a:cs typeface="TH Kodchasal" pitchFamily="2" charset="-34"/>
              </a:rPr>
              <a:t> Singapore Regional Training Institute </a:t>
            </a:r>
            <a:r>
              <a:rPr lang="en-US" sz="2000" b="1" dirty="0">
                <a:solidFill>
                  <a:srgbClr val="0000FF"/>
                </a:solidFill>
                <a:latin typeface="TH Kodchasal" pitchFamily="2" charset="-34"/>
                <a:cs typeface="TH Kodchasal" pitchFamily="2" charset="-34"/>
              </a:rPr>
              <a:t>: </a:t>
            </a:r>
            <a:r>
              <a:rPr lang="th-TH" sz="2000" b="1" dirty="0" smtClean="0">
                <a:solidFill>
                  <a:srgbClr val="0000FF"/>
                </a:solidFill>
                <a:latin typeface="TH Kodchasal" pitchFamily="2" charset="-34"/>
                <a:cs typeface="TH Kodchasal" pitchFamily="2" charset="-34"/>
              </a:rPr>
              <a:t>(</a:t>
            </a:r>
            <a:r>
              <a:rPr lang="en-US" sz="2000" b="1" dirty="0" smtClean="0">
                <a:solidFill>
                  <a:srgbClr val="0000FF"/>
                </a:solidFill>
                <a:latin typeface="TH Kodchasal" pitchFamily="2" charset="-34"/>
                <a:cs typeface="TH Kodchasal" pitchFamily="2" charset="-34"/>
              </a:rPr>
              <a:t>IMF - STI</a:t>
            </a:r>
            <a:r>
              <a:rPr lang="th-TH" sz="2000" b="1" dirty="0" smtClean="0">
                <a:solidFill>
                  <a:srgbClr val="0000FF"/>
                </a:solidFill>
                <a:latin typeface="TH Kodchasal" pitchFamily="2" charset="-34"/>
                <a:cs typeface="TH Kodchasal" pitchFamily="2" charset="-34"/>
              </a:rPr>
              <a:t>)</a:t>
            </a:r>
            <a:endParaRPr lang="en-US" sz="2000" b="1" dirty="0">
              <a:solidFill>
                <a:srgbClr val="0000FF"/>
              </a:solidFill>
              <a:latin typeface="TH Kodchasal" pitchFamily="2" charset="-34"/>
              <a:cs typeface="TH Kodchasal" pitchFamily="2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-535619" y="3339742"/>
            <a:ext cx="350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b="1" dirty="0">
              <a:solidFill>
                <a:srgbClr val="FF00FF"/>
              </a:solidFill>
              <a:latin typeface="TH Kodchasal" pitchFamily="2" charset="-34"/>
              <a:cs typeface="TH Kodchasal" pitchFamily="2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100780" y="4382639"/>
            <a:ext cx="2781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 smtClean="0">
                <a:latin typeface="TH Kodchasal" pitchFamily="2" charset="-34"/>
                <a:cs typeface="TH Kodchasal" pitchFamily="2" charset="-34"/>
              </a:rPr>
              <a:t>(</a:t>
            </a:r>
            <a:r>
              <a:rPr lang="th-TH" sz="1200" b="1" dirty="0" smtClean="0">
                <a:latin typeface="TH Kodchasal" pitchFamily="2" charset="-34"/>
                <a:cs typeface="TH Kodchasal" pitchFamily="2" charset="-34"/>
              </a:rPr>
              <a:t>พร้อมกรอกรายละเอียดในแบบเสนอรายชื่อ</a:t>
            </a:r>
            <a:r>
              <a:rPr lang="th-TH" sz="1600" b="1" dirty="0" smtClean="0">
                <a:latin typeface="TH Kodchasal" pitchFamily="2" charset="-34"/>
                <a:cs typeface="TH Kodchasal" pitchFamily="2" charset="-34"/>
              </a:rPr>
              <a:t>)</a:t>
            </a:r>
            <a:endParaRPr lang="en-US" sz="1600" b="1" dirty="0">
              <a:latin typeface="TH Kodchasal" pitchFamily="2" charset="-34"/>
              <a:cs typeface="TH Kodchasal" pitchFamily="2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1500" y="5071767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latin typeface="TH Kodchasal" pitchFamily="2" charset="-34"/>
                <a:cs typeface="TH Kodchasal" pitchFamily="2" charset="-34"/>
              </a:rPr>
              <a:t>โทร. 313</a:t>
            </a:r>
            <a:r>
              <a:rPr lang="en-US" sz="1400" b="1" dirty="0">
                <a:latin typeface="TH Kodchasal" pitchFamily="2" charset="-34"/>
                <a:cs typeface="TH Kodchasal" pitchFamily="2" charset="-34"/>
              </a:rPr>
              <a:t>8</a:t>
            </a:r>
            <a:r>
              <a:rPr lang="th-TH" sz="1400" b="1" dirty="0">
                <a:latin typeface="TH Kodchasal" pitchFamily="2" charset="-34"/>
                <a:cs typeface="TH Kodchasal" pitchFamily="2" charset="-34"/>
              </a:rPr>
              <a:t> (คุณติณณ์ชยุตา)</a:t>
            </a:r>
            <a:endParaRPr lang="en-US" sz="1400" b="1" dirty="0">
              <a:latin typeface="TH Kodchasal" pitchFamily="2" charset="-34"/>
              <a:cs typeface="TH Kodchasal" pitchFamily="2" charset="-34"/>
            </a:endParaRPr>
          </a:p>
        </p:txBody>
      </p:sp>
      <p:pic>
        <p:nvPicPr>
          <p:cNvPr id="26" name="Picture 25" descr="2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740" y="5040991"/>
            <a:ext cx="531760" cy="338554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2514600" y="1390471"/>
            <a:ext cx="33528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การฝึกอบรมทางไกล (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Remote 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Train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in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g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)</a:t>
            </a:r>
            <a:endParaRPr lang="en-US" sz="1400" b="1" dirty="0" smtClean="0">
              <a:solidFill>
                <a:srgbClr val="0000FF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TH Kodchasal" pitchFamily="2" charset="-34"/>
              <a:cs typeface="TH Kodchasal" pitchFamily="2" charset="-34"/>
            </a:endParaRPr>
          </a:p>
          <a:p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๑. 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Virtual : Fiscal Sustainability 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(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FS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)</a:t>
            </a:r>
            <a:endParaRPr lang="en-US" sz="1400" b="1" dirty="0" smtClean="0">
              <a:solidFill>
                <a:srgbClr val="0000FF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TH Kodchasal" pitchFamily="2" charset="-34"/>
              <a:cs typeface="TH Kodchasal" pitchFamily="2" charset="-34"/>
            </a:endParaRPr>
          </a:p>
          <a:p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ระหว่าง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วันที่ 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18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 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– 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29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 ต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.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ค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.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 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64</a:t>
            </a:r>
          </a:p>
          <a:p>
            <a:endParaRPr lang="th-TH" sz="1400" b="1" dirty="0" smtClean="0">
              <a:solidFill>
                <a:srgbClr val="0000FF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TH Kodchasal" pitchFamily="2" charset="-34"/>
              <a:cs typeface="TH Kodchasal" pitchFamily="2" charset="-34"/>
            </a:endParaRPr>
          </a:p>
          <a:p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๒. 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Virtual 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: Financial Development and Financial Inclusion 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(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FDFI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)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  </a:t>
            </a:r>
            <a:endParaRPr lang="th-TH" sz="1400" b="1" dirty="0" smtClean="0">
              <a:solidFill>
                <a:srgbClr val="0000FF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TH Kodchasal" pitchFamily="2" charset="-34"/>
              <a:cs typeface="TH Kodchasal" pitchFamily="2" charset="-34"/>
            </a:endParaRPr>
          </a:p>
          <a:p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ระหว่าง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วันที่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 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25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 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ต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.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ค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. – </a:t>
            </a:r>
            <a:r>
              <a:rPr lang="en-US" sz="1400" b="1" dirty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5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 พ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.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ย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.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 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64</a:t>
            </a:r>
          </a:p>
          <a:p>
            <a:pPr algn="just"/>
            <a:endParaRPr lang="th-TH" sz="1400" b="1" dirty="0" smtClean="0">
              <a:solidFill>
                <a:srgbClr val="0000FF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TH Kodchasal" pitchFamily="2" charset="-34"/>
              <a:cs typeface="TH Kodchasal" pitchFamily="2" charset="-34"/>
            </a:endParaRPr>
          </a:p>
          <a:p>
            <a:pPr algn="just"/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๓. 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Virtual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 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: 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Fiscal Policy Analysis 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(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FPA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)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 </a:t>
            </a:r>
            <a:endParaRPr lang="th-TH" sz="1400" b="1" dirty="0" smtClean="0">
              <a:solidFill>
                <a:srgbClr val="0000FF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TH Kodchasal" pitchFamily="2" charset="-34"/>
              <a:cs typeface="TH Kodchasal" pitchFamily="2" charset="-34"/>
            </a:endParaRPr>
          </a:p>
          <a:p>
            <a:pPr algn="just"/>
            <a:r>
              <a:rPr lang="th-TH" sz="1400" b="1" dirty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ระหว่างวันที่ </a:t>
            </a:r>
            <a:r>
              <a:rPr lang="en-US" sz="1400" b="1" dirty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6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 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– 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17 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ธ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.</a:t>
            </a:r>
            <a:r>
              <a:rPr lang="th-TH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ค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.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 </a:t>
            </a:r>
            <a:r>
              <a:rPr lang="en-US" sz="1400" b="1" dirty="0" smtClean="0">
                <a:solidFill>
                  <a:srgbClr val="0000FF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64</a:t>
            </a:r>
            <a:endParaRPr lang="th-TH" sz="1400" b="1" dirty="0" smtClean="0">
              <a:solidFill>
                <a:srgbClr val="0000FF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TH Kodchasal" pitchFamily="2" charset="-34"/>
              <a:cs typeface="TH Kodchasal" pitchFamily="2" charset="-34"/>
            </a:endParaRPr>
          </a:p>
          <a:p>
            <a:pPr algn="just"/>
            <a:endParaRPr lang="th-TH" sz="1400" b="1" dirty="0" smtClean="0">
              <a:solidFill>
                <a:srgbClr val="0000FF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TH Kodchasal" pitchFamily="2" charset="-34"/>
              <a:cs typeface="TH Kodchasal" pitchFamily="2" charset="-34"/>
            </a:endParaRPr>
          </a:p>
          <a:p>
            <a:pPr algn="just"/>
            <a:endParaRPr lang="th-TH" sz="1400" b="1" dirty="0">
              <a:solidFill>
                <a:srgbClr val="0000FF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TH Kodchasal" pitchFamily="2" charset="-34"/>
              <a:cs typeface="TH Kodchasal" pitchFamily="2" charset="-34"/>
            </a:endParaRPr>
          </a:p>
          <a:p>
            <a:pPr algn="ctr"/>
            <a:r>
              <a:rPr lang="th-TH" sz="1400" b="1" dirty="0">
                <a:solidFill>
                  <a:srgbClr val="FF0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***กำหนดเวลาแจ้งรายชื่อ***</a:t>
            </a:r>
          </a:p>
          <a:p>
            <a:pPr algn="ctr"/>
            <a:r>
              <a:rPr lang="th-TH" sz="1400" b="1" dirty="0">
                <a:solidFill>
                  <a:srgbClr val="FF0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ภายใน</a:t>
            </a:r>
            <a:r>
              <a:rPr lang="th-TH" sz="1400" b="1" dirty="0" smtClean="0">
                <a:solidFill>
                  <a:srgbClr val="FF0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วันที่</a:t>
            </a:r>
            <a:r>
              <a:rPr lang="en-US" sz="1400" b="1" dirty="0" smtClean="0">
                <a:solidFill>
                  <a:srgbClr val="FF0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 18</a:t>
            </a:r>
            <a:r>
              <a:rPr lang="th-TH" sz="1400" b="1" dirty="0" smtClean="0">
                <a:solidFill>
                  <a:srgbClr val="FF0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 </a:t>
            </a:r>
            <a:r>
              <a:rPr lang="th-TH" sz="1400" b="1" dirty="0">
                <a:solidFill>
                  <a:srgbClr val="FF0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H Kodchasal" pitchFamily="2" charset="-34"/>
                <a:cs typeface="TH Kodchasal" pitchFamily="2" charset="-34"/>
              </a:rPr>
              <a:t>มิ.ย. 2564</a:t>
            </a:r>
          </a:p>
          <a:p>
            <a:pPr algn="ctr"/>
            <a:endParaRPr lang="th-TH" b="1" dirty="0" smtClean="0">
              <a:solidFill>
                <a:srgbClr val="0000FF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TH Kodchasal" pitchFamily="2" charset="-34"/>
              <a:cs typeface="TH Kodchasal" pitchFamily="2" charset="-34"/>
            </a:endParaRPr>
          </a:p>
          <a:p>
            <a:pPr algn="ctr"/>
            <a:endParaRPr lang="th-TH" b="1" dirty="0">
              <a:solidFill>
                <a:srgbClr val="0000FF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TH Kodchasal" pitchFamily="2" charset="-34"/>
              <a:cs typeface="TH Kodchasal" pitchFamily="2" charset="-34"/>
            </a:endParaRPr>
          </a:p>
          <a:p>
            <a:endParaRPr lang="th-TH" b="1" dirty="0" smtClean="0">
              <a:solidFill>
                <a:srgbClr val="0000FF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TH Kodchasal" pitchFamily="2" charset="-34"/>
              <a:cs typeface="TH Kodchasal" pitchFamily="2" charset="-34"/>
            </a:endParaRPr>
          </a:p>
          <a:p>
            <a:endParaRPr lang="th-TH" b="1" dirty="0">
              <a:solidFill>
                <a:srgbClr val="0000FF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TH Kodchasal" pitchFamily="2" charset="-34"/>
              <a:cs typeface="TH Kodchasal" pitchFamily="2" charset="-34"/>
            </a:endParaRPr>
          </a:p>
        </p:txBody>
      </p:sp>
      <p:sp>
        <p:nvSpPr>
          <p:cNvPr id="31" name="TextBox 37">
            <a:extLst>
              <a:ext uri="{FF2B5EF4-FFF2-40B4-BE49-F238E27FC236}">
                <a16:creationId xmlns:a16="http://schemas.microsoft.com/office/drawing/2014/main" id="{187120CB-C2EC-4694-9DE5-243811754F41}"/>
              </a:ext>
            </a:extLst>
          </p:cNvPr>
          <p:cNvSpPr txBox="1"/>
          <p:nvPr/>
        </p:nvSpPr>
        <p:spPr>
          <a:xfrm>
            <a:off x="1905000" y="5707680"/>
            <a:ext cx="6082267" cy="36933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b="1" dirty="0">
                <a:solidFill>
                  <a:srgbClr val="9900FF"/>
                </a:solidFill>
                <a:effectLst>
                  <a:glow rad="139700">
                    <a:srgbClr val="66FFCC"/>
                  </a:glow>
                </a:effectLst>
                <a:latin typeface="TH Kodchasal" pitchFamily="2" charset="-34"/>
                <a:cs typeface="TH Kodchasal" pitchFamily="2" charset="-34"/>
              </a:rPr>
              <a:t>หมายเหตุ </a:t>
            </a:r>
            <a:r>
              <a:rPr lang="en-US" b="1" dirty="0">
                <a:solidFill>
                  <a:srgbClr val="9900FF"/>
                </a:solidFill>
                <a:effectLst>
                  <a:glow rad="139700">
                    <a:srgbClr val="66FFCC"/>
                  </a:glow>
                </a:effectLst>
                <a:latin typeface="TH Kodchasal" pitchFamily="2" charset="-34"/>
                <a:cs typeface="TH Kodchasal" pitchFamily="2" charset="-34"/>
              </a:rPr>
              <a:t>: </a:t>
            </a:r>
            <a:r>
              <a:rPr lang="th-TH" b="1" dirty="0">
                <a:solidFill>
                  <a:srgbClr val="9900FF"/>
                </a:solidFill>
                <a:effectLst>
                  <a:glow rad="139700">
                    <a:srgbClr val="66FFCC"/>
                  </a:glow>
                </a:effectLst>
                <a:latin typeface="TH Kodchasal" pitchFamily="2" charset="-34"/>
                <a:cs typeface="TH Kodchasal" pitchFamily="2" charset="-34"/>
              </a:rPr>
              <a:t>ผู้สมัครรับทุนต้องไม่อยู่ระหว่างการรอรับทุนฝึกอบรมอื่น</a:t>
            </a:r>
            <a:endParaRPr lang="en-US" b="1" dirty="0">
              <a:solidFill>
                <a:srgbClr val="9900FF"/>
              </a:solidFill>
              <a:effectLst>
                <a:glow rad="139700">
                  <a:srgbClr val="66FFCC"/>
                </a:glow>
              </a:effectLst>
              <a:latin typeface="TH Kodchasal" pitchFamily="2" charset="-34"/>
              <a:cs typeface="TH Kodchasal" pitchFamily="2" charset="-34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5F2F374-7EA2-4AFE-BAA0-BB833829CD4C}"/>
              </a:ext>
            </a:extLst>
          </p:cNvPr>
          <p:cNvSpPr txBox="1"/>
          <p:nvPr/>
        </p:nvSpPr>
        <p:spPr>
          <a:xfrm>
            <a:off x="6096000" y="141136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th-TH" b="1" dirty="0">
                <a:solidFill>
                  <a:srgbClr val="0000FF"/>
                </a:solidFill>
                <a:latin typeface="TH Kodchasal" pitchFamily="2" charset="-34"/>
                <a:cs typeface="TH Kodchasal" pitchFamily="2" charset="-34"/>
              </a:rPr>
              <a:t> เป็นไปตามที่แหล่งทุนกำหนด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1217</TotalTime>
  <Words>163</Words>
  <Application>Microsoft Office PowerPoint</Application>
  <PresentationFormat>On-screen Show 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TH Kodchasal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areerutt</dc:creator>
  <cp:lastModifiedBy>จิดาภา วัฒนารมย์</cp:lastModifiedBy>
  <cp:revision>259</cp:revision>
  <dcterms:created xsi:type="dcterms:W3CDTF">2019-03-20T03:26:27Z</dcterms:created>
  <dcterms:modified xsi:type="dcterms:W3CDTF">2021-06-15T03:02:20Z</dcterms:modified>
</cp:coreProperties>
</file>