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Bara TH" charset="1" panose="0200000000000000000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12" Target="../media/image21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png" Type="http://schemas.openxmlformats.org/officeDocument/2006/relationships/image"/><Relationship Id="rId11" Target="../media/image25.svg" Type="http://schemas.openxmlformats.org/officeDocument/2006/relationships/image"/><Relationship Id="rId12" Target="../media/image26.jpeg" Type="http://schemas.openxmlformats.org/officeDocument/2006/relationships/image"/><Relationship Id="rId13" Target="../media/image27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2.png" Type="http://schemas.openxmlformats.org/officeDocument/2006/relationships/image"/><Relationship Id="rId5" Target="../media/image23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28.png" Type="http://schemas.openxmlformats.org/officeDocument/2006/relationships/image"/><Relationship Id="rId7" Target="../media/image29.svg" Type="http://schemas.openxmlformats.org/officeDocument/2006/relationships/image"/><Relationship Id="rId8" Target="../media/image30.png" Type="http://schemas.openxmlformats.org/officeDocument/2006/relationships/image"/><Relationship Id="rId9" Target="../media/image31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7.png" Type="http://schemas.openxmlformats.org/officeDocument/2006/relationships/image"/><Relationship Id="rId11" Target="../media/image38.png" Type="http://schemas.openxmlformats.org/officeDocument/2006/relationships/image"/><Relationship Id="rId12" Target="../media/image39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33.png" Type="http://schemas.openxmlformats.org/officeDocument/2006/relationships/image"/><Relationship Id="rId7" Target="../media/image34.svg" Type="http://schemas.openxmlformats.org/officeDocument/2006/relationships/image"/><Relationship Id="rId8" Target="../media/image35.png" Type="http://schemas.openxmlformats.org/officeDocument/2006/relationships/image"/><Relationship Id="rId9" Target="../media/image36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0.png" Type="http://schemas.openxmlformats.org/officeDocument/2006/relationships/image"/><Relationship Id="rId11" Target="../media/image41.png" Type="http://schemas.openxmlformats.org/officeDocument/2006/relationships/image"/><Relationship Id="rId12" Target="../media/image42.png" Type="http://schemas.openxmlformats.org/officeDocument/2006/relationships/image"/><Relationship Id="rId13" Target="../media/image43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33.png" Type="http://schemas.openxmlformats.org/officeDocument/2006/relationships/image"/><Relationship Id="rId7" Target="../media/image34.svg" Type="http://schemas.openxmlformats.org/officeDocument/2006/relationships/image"/><Relationship Id="rId8" Target="../media/image35.png" Type="http://schemas.openxmlformats.org/officeDocument/2006/relationships/image"/><Relationship Id="rId9" Target="../media/image36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4.png" Type="http://schemas.openxmlformats.org/officeDocument/2006/relationships/image"/><Relationship Id="rId11" Target="../media/image45.png" Type="http://schemas.openxmlformats.org/officeDocument/2006/relationships/image"/><Relationship Id="rId12" Target="../media/image46.png" Type="http://schemas.openxmlformats.org/officeDocument/2006/relationships/image"/><Relationship Id="rId13" Target="../media/image47.png" Type="http://schemas.openxmlformats.org/officeDocument/2006/relationships/image"/><Relationship Id="rId14" Target="../media/image48.png" Type="http://schemas.openxmlformats.org/officeDocument/2006/relationships/image"/><Relationship Id="rId15" Target="../media/image49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33.png" Type="http://schemas.openxmlformats.org/officeDocument/2006/relationships/image"/><Relationship Id="rId7" Target="../media/image34.svg" Type="http://schemas.openxmlformats.org/officeDocument/2006/relationships/image"/><Relationship Id="rId8" Target="../media/image35.png" Type="http://schemas.openxmlformats.org/officeDocument/2006/relationships/image"/><Relationship Id="rId9" Target="../media/image36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0.png" Type="http://schemas.openxmlformats.org/officeDocument/2006/relationships/image"/><Relationship Id="rId11" Target="../media/image51.png" Type="http://schemas.openxmlformats.org/officeDocument/2006/relationships/image"/><Relationship Id="rId12" Target="../media/image5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33.png" Type="http://schemas.openxmlformats.org/officeDocument/2006/relationships/image"/><Relationship Id="rId7" Target="../media/image34.svg" Type="http://schemas.openxmlformats.org/officeDocument/2006/relationships/image"/><Relationship Id="rId8" Target="../media/image35.png" Type="http://schemas.openxmlformats.org/officeDocument/2006/relationships/image"/><Relationship Id="rId9" Target="../media/image36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png" Type="http://schemas.openxmlformats.org/officeDocument/2006/relationships/image"/><Relationship Id="rId3" Target="../media/image5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11825" y="0"/>
            <a:ext cx="20518805" cy="10287000"/>
            <a:chOff x="0" y="0"/>
            <a:chExt cx="27358407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6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3642407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6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-238532" y="7158986"/>
            <a:ext cx="18898843" cy="3407171"/>
            <a:chOff x="0" y="0"/>
            <a:chExt cx="4977473" cy="89736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977473" cy="897362"/>
            </a:xfrm>
            <a:custGeom>
              <a:avLst/>
              <a:gdLst/>
              <a:ahLst/>
              <a:cxnLst/>
              <a:rect r="r" b="b" t="t" l="l"/>
              <a:pathLst>
                <a:path h="897362" w="4977473">
                  <a:moveTo>
                    <a:pt x="0" y="0"/>
                  </a:moveTo>
                  <a:lnTo>
                    <a:pt x="4977473" y="0"/>
                  </a:lnTo>
                  <a:lnTo>
                    <a:pt x="4977473" y="897362"/>
                  </a:lnTo>
                  <a:lnTo>
                    <a:pt x="0" y="897362"/>
                  </a:lnTo>
                  <a:close/>
                </a:path>
              </a:pathLst>
            </a:custGeom>
            <a:solidFill>
              <a:srgbClr val="B4E3DD"/>
            </a:solidFill>
            <a:ln cap="sq">
              <a:noFill/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977473" cy="9449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146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4182362" y="1859798"/>
            <a:ext cx="9923276" cy="6567404"/>
          </a:xfrm>
          <a:custGeom>
            <a:avLst/>
            <a:gdLst/>
            <a:ahLst/>
            <a:cxnLst/>
            <a:rect r="r" b="b" t="t" l="l"/>
            <a:pathLst>
              <a:path h="6567404" w="9923276">
                <a:moveTo>
                  <a:pt x="0" y="0"/>
                </a:moveTo>
                <a:lnTo>
                  <a:pt x="9923276" y="0"/>
                </a:lnTo>
                <a:lnTo>
                  <a:pt x="9923276" y="6567404"/>
                </a:lnTo>
                <a:lnTo>
                  <a:pt x="0" y="65674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396265" y="1028700"/>
            <a:ext cx="1863035" cy="1550976"/>
          </a:xfrm>
          <a:custGeom>
            <a:avLst/>
            <a:gdLst/>
            <a:ahLst/>
            <a:cxnLst/>
            <a:rect r="r" b="b" t="t" l="l"/>
            <a:pathLst>
              <a:path h="1550976" w="1863035">
                <a:moveTo>
                  <a:pt x="0" y="0"/>
                </a:moveTo>
                <a:lnTo>
                  <a:pt x="1863035" y="0"/>
                </a:lnTo>
                <a:lnTo>
                  <a:pt x="1863035" y="1550976"/>
                </a:lnTo>
                <a:lnTo>
                  <a:pt x="0" y="15509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28700" y="4565724"/>
            <a:ext cx="2018666" cy="2018666"/>
          </a:xfrm>
          <a:custGeom>
            <a:avLst/>
            <a:gdLst/>
            <a:ahLst/>
            <a:cxnLst/>
            <a:rect r="r" b="b" t="t" l="l"/>
            <a:pathLst>
              <a:path h="2018666" w="2018666">
                <a:moveTo>
                  <a:pt x="0" y="0"/>
                </a:moveTo>
                <a:lnTo>
                  <a:pt x="2018666" y="0"/>
                </a:lnTo>
                <a:lnTo>
                  <a:pt x="2018666" y="2018666"/>
                </a:lnTo>
                <a:lnTo>
                  <a:pt x="0" y="20186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045074" y="6301681"/>
            <a:ext cx="1435364" cy="1435364"/>
          </a:xfrm>
          <a:custGeom>
            <a:avLst/>
            <a:gdLst/>
            <a:ahLst/>
            <a:cxnLst/>
            <a:rect r="r" b="b" t="t" l="l"/>
            <a:pathLst>
              <a:path h="1435364" w="1435364">
                <a:moveTo>
                  <a:pt x="0" y="0"/>
                </a:moveTo>
                <a:lnTo>
                  <a:pt x="1435364" y="0"/>
                </a:lnTo>
                <a:lnTo>
                  <a:pt x="1435364" y="1435364"/>
                </a:lnTo>
                <a:lnTo>
                  <a:pt x="0" y="14353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09333" y="1028700"/>
            <a:ext cx="1028700" cy="1028700"/>
          </a:xfrm>
          <a:custGeom>
            <a:avLst/>
            <a:gdLst/>
            <a:ahLst/>
            <a:cxnLst/>
            <a:rect r="r" b="b" t="t" l="l"/>
            <a:pathLst>
              <a:path h="1028700" w="1028700">
                <a:moveTo>
                  <a:pt x="0" y="0"/>
                </a:moveTo>
                <a:lnTo>
                  <a:pt x="1028700" y="0"/>
                </a:lnTo>
                <a:lnTo>
                  <a:pt x="1028700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4697418" y="3515430"/>
            <a:ext cx="8893165" cy="3503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719"/>
              </a:lnSpc>
            </a:pPr>
            <a:r>
              <a:rPr lang="en-US" sz="9799" spc="793">
                <a:solidFill>
                  <a:srgbClr val="494540"/>
                </a:solidFill>
                <a:latin typeface="Bara TH"/>
                <a:ea typeface="Bara TH"/>
                <a:cs typeface="Bara TH"/>
                <a:sym typeface="Bara TH"/>
              </a:rPr>
              <a:t>โครงการ</a:t>
            </a:r>
          </a:p>
          <a:p>
            <a:pPr algn="ctr">
              <a:lnSpc>
                <a:spcPts val="13719"/>
              </a:lnSpc>
            </a:pPr>
            <a:r>
              <a:rPr lang="en-US" sz="9799" spc="793">
                <a:solidFill>
                  <a:srgbClr val="494540"/>
                </a:solidFill>
                <a:latin typeface="Bara TH"/>
                <a:ea typeface="Bara TH"/>
                <a:cs typeface="Bara TH"/>
                <a:sym typeface="Bara TH"/>
              </a:rPr>
              <a:t>“สำนึกดี”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15403" y="0"/>
            <a:ext cx="20518805" cy="10287000"/>
            <a:chOff x="0" y="0"/>
            <a:chExt cx="27358407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6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3642407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6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-305422" y="9258300"/>
            <a:ext cx="18898843" cy="3407171"/>
            <a:chOff x="0" y="0"/>
            <a:chExt cx="4977473" cy="89736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977473" cy="897362"/>
            </a:xfrm>
            <a:custGeom>
              <a:avLst/>
              <a:gdLst/>
              <a:ahLst/>
              <a:cxnLst/>
              <a:rect r="r" b="b" t="t" l="l"/>
              <a:pathLst>
                <a:path h="897362" w="4977473">
                  <a:moveTo>
                    <a:pt x="0" y="0"/>
                  </a:moveTo>
                  <a:lnTo>
                    <a:pt x="4977473" y="0"/>
                  </a:lnTo>
                  <a:lnTo>
                    <a:pt x="4977473" y="897362"/>
                  </a:lnTo>
                  <a:lnTo>
                    <a:pt x="0" y="897362"/>
                  </a:lnTo>
                  <a:close/>
                </a:path>
              </a:pathLst>
            </a:custGeom>
            <a:solidFill>
              <a:srgbClr val="FFB091"/>
            </a:solidFill>
            <a:ln cap="sq">
              <a:noFill/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977473" cy="9449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146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249967" y="718070"/>
            <a:ext cx="1597257" cy="1597257"/>
          </a:xfrm>
          <a:custGeom>
            <a:avLst/>
            <a:gdLst/>
            <a:ahLst/>
            <a:cxnLst/>
            <a:rect r="r" b="b" t="t" l="l"/>
            <a:pathLst>
              <a:path h="1597257" w="1597257">
                <a:moveTo>
                  <a:pt x="0" y="0"/>
                </a:moveTo>
                <a:lnTo>
                  <a:pt x="1597257" y="0"/>
                </a:lnTo>
                <a:lnTo>
                  <a:pt x="1597257" y="1597257"/>
                </a:lnTo>
                <a:lnTo>
                  <a:pt x="0" y="15972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056356" y="7809140"/>
            <a:ext cx="962702" cy="962702"/>
          </a:xfrm>
          <a:custGeom>
            <a:avLst/>
            <a:gdLst/>
            <a:ahLst/>
            <a:cxnLst/>
            <a:rect r="r" b="b" t="t" l="l"/>
            <a:pathLst>
              <a:path h="962702" w="962702">
                <a:moveTo>
                  <a:pt x="0" y="0"/>
                </a:moveTo>
                <a:lnTo>
                  <a:pt x="962702" y="0"/>
                </a:lnTo>
                <a:lnTo>
                  <a:pt x="962702" y="962702"/>
                </a:lnTo>
                <a:lnTo>
                  <a:pt x="0" y="9627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06516" y="951434"/>
            <a:ext cx="1358697" cy="1131116"/>
          </a:xfrm>
          <a:custGeom>
            <a:avLst/>
            <a:gdLst/>
            <a:ahLst/>
            <a:cxnLst/>
            <a:rect r="r" b="b" t="t" l="l"/>
            <a:pathLst>
              <a:path h="1131116" w="1358697">
                <a:moveTo>
                  <a:pt x="0" y="0"/>
                </a:moveTo>
                <a:lnTo>
                  <a:pt x="1358697" y="0"/>
                </a:lnTo>
                <a:lnTo>
                  <a:pt x="1358697" y="1131116"/>
                </a:lnTo>
                <a:lnTo>
                  <a:pt x="0" y="11311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106516" y="2736736"/>
            <a:ext cx="7265162" cy="5072404"/>
          </a:xfrm>
          <a:custGeom>
            <a:avLst/>
            <a:gdLst/>
            <a:ahLst/>
            <a:cxnLst/>
            <a:rect r="r" b="b" t="t" l="l"/>
            <a:pathLst>
              <a:path h="5072404" w="7265162">
                <a:moveTo>
                  <a:pt x="0" y="0"/>
                </a:moveTo>
                <a:lnTo>
                  <a:pt x="7265162" y="0"/>
                </a:lnTo>
                <a:lnTo>
                  <a:pt x="7265162" y="5072404"/>
                </a:lnTo>
                <a:lnTo>
                  <a:pt x="0" y="507240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20515" y="3658504"/>
            <a:ext cx="4848963" cy="3640279"/>
            <a:chOff x="0" y="0"/>
            <a:chExt cx="8916670" cy="669404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55575" y="155575"/>
              <a:ext cx="8605520" cy="6382893"/>
            </a:xfrm>
            <a:custGeom>
              <a:avLst/>
              <a:gdLst/>
              <a:ahLst/>
              <a:cxnLst/>
              <a:rect r="r" b="b" t="t" l="l"/>
              <a:pathLst>
                <a:path h="6382893" w="8605520">
                  <a:moveTo>
                    <a:pt x="0" y="0"/>
                  </a:moveTo>
                  <a:lnTo>
                    <a:pt x="8605520" y="0"/>
                  </a:lnTo>
                  <a:lnTo>
                    <a:pt x="8605520" y="6382893"/>
                  </a:lnTo>
                  <a:lnTo>
                    <a:pt x="0" y="6382893"/>
                  </a:lnTo>
                  <a:close/>
                </a:path>
              </a:pathLst>
            </a:custGeom>
            <a:blipFill>
              <a:blip r:embed="rId12"/>
              <a:stretch>
                <a:fillRect l="0" t="-17410" r="0" b="-1741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6350" y="6350"/>
              <a:ext cx="8903970" cy="6681343"/>
            </a:xfrm>
            <a:custGeom>
              <a:avLst/>
              <a:gdLst/>
              <a:ahLst/>
              <a:cxnLst/>
              <a:rect r="r" b="b" t="t" l="l"/>
              <a:pathLst>
                <a:path h="6681343" w="8903970">
                  <a:moveTo>
                    <a:pt x="8903970" y="6681343"/>
                  </a:moveTo>
                  <a:lnTo>
                    <a:pt x="0" y="6681343"/>
                  </a:lnTo>
                  <a:lnTo>
                    <a:pt x="0" y="0"/>
                  </a:lnTo>
                  <a:lnTo>
                    <a:pt x="8903970" y="0"/>
                  </a:lnTo>
                  <a:lnTo>
                    <a:pt x="8903970" y="6681343"/>
                  </a:lnTo>
                  <a:close/>
                  <a:moveTo>
                    <a:pt x="19050" y="6662293"/>
                  </a:moveTo>
                  <a:lnTo>
                    <a:pt x="8884920" y="6662293"/>
                  </a:lnTo>
                  <a:lnTo>
                    <a:pt x="8884920" y="19050"/>
                  </a:lnTo>
                  <a:lnTo>
                    <a:pt x="19050" y="19050"/>
                  </a:lnTo>
                  <a:lnTo>
                    <a:pt x="19050" y="6662293"/>
                  </a:lnTo>
                  <a:close/>
                  <a:moveTo>
                    <a:pt x="8764270" y="6541643"/>
                  </a:moveTo>
                  <a:lnTo>
                    <a:pt x="139700" y="6541643"/>
                  </a:lnTo>
                  <a:lnTo>
                    <a:pt x="139700" y="139700"/>
                  </a:lnTo>
                  <a:lnTo>
                    <a:pt x="8764270" y="139700"/>
                  </a:lnTo>
                  <a:lnTo>
                    <a:pt x="8764270" y="6541643"/>
                  </a:lnTo>
                  <a:close/>
                  <a:moveTo>
                    <a:pt x="158750" y="6522593"/>
                  </a:moveTo>
                  <a:lnTo>
                    <a:pt x="8745220" y="6522593"/>
                  </a:lnTo>
                  <a:lnTo>
                    <a:pt x="8745220" y="158750"/>
                  </a:lnTo>
                  <a:lnTo>
                    <a:pt x="158750" y="158750"/>
                  </a:lnTo>
                  <a:lnTo>
                    <a:pt x="158750" y="6522593"/>
                  </a:lnTo>
                  <a:close/>
                </a:path>
              </a:pathLst>
            </a:custGeom>
            <a:solidFill>
              <a:srgbClr val="494540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8755902" y="1715695"/>
            <a:ext cx="7628583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spc="485">
                <a:solidFill>
                  <a:srgbClr val="FFB091"/>
                </a:solidFill>
                <a:latin typeface="Bara TH"/>
                <a:ea typeface="Bara TH"/>
                <a:cs typeface="Bara TH"/>
                <a:sym typeface="Bara TH"/>
              </a:rPr>
              <a:t>หลักเกณฑ์และเหตุผล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508381" y="3126739"/>
            <a:ext cx="9450674" cy="4615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194">
                <a:solidFill>
                  <a:srgbClr val="FFB091"/>
                </a:solidFill>
                <a:latin typeface="Bara TH"/>
                <a:ea typeface="Bara TH"/>
                <a:cs typeface="Bara TH"/>
                <a:sym typeface="Bara TH"/>
              </a:rPr>
              <a:t>           </a:t>
            </a:r>
            <a:r>
              <a:rPr lang="en-US" sz="2400" spc="194">
                <a:solidFill>
                  <a:srgbClr val="FFB091"/>
                </a:solidFill>
                <a:latin typeface="Bara TH"/>
                <a:ea typeface="Bara TH"/>
                <a:cs typeface="Bara TH"/>
                <a:sym typeface="Bara TH"/>
              </a:rPr>
              <a:t>ด้วยสถานการณ์ด้านการทุจริตในสังคมไทยยังคงเป็นปัญหา</a:t>
            </a:r>
          </a:p>
          <a:p>
            <a:pPr algn="l">
              <a:lnSpc>
                <a:spcPts val="3359"/>
              </a:lnSpc>
            </a:pPr>
            <a:r>
              <a:rPr lang="en-US" sz="2400" spc="194">
                <a:solidFill>
                  <a:srgbClr val="FFB091"/>
                </a:solidFill>
                <a:latin typeface="Bara TH"/>
                <a:ea typeface="Bara TH"/>
                <a:cs typeface="Bara TH"/>
                <a:sym typeface="Bara TH"/>
              </a:rPr>
              <a:t>ที่ส่งผลกระทบต่อความเชื่อมั่นของประชาชน การเสริมสร้างค่านิยม</a:t>
            </a:r>
          </a:p>
          <a:p>
            <a:pPr algn="l">
              <a:lnSpc>
                <a:spcPts val="3359"/>
              </a:lnSpc>
            </a:pPr>
            <a:r>
              <a:rPr lang="en-US" sz="2400" spc="194">
                <a:solidFill>
                  <a:srgbClr val="FFB091"/>
                </a:solidFill>
                <a:latin typeface="Bara TH"/>
                <a:ea typeface="Bara TH"/>
                <a:cs typeface="Bara TH"/>
                <a:sym typeface="Bara TH"/>
              </a:rPr>
              <a:t>ด้านความซื่อสัตย์สุจริตจึงเป็นสิ่งจำเป็นที่ต้องปลูกฝังให้เกิดขึ้นอย่างต่อเนื่อง ทั้งในระดับบุคคลและระดับองค์กร เพื่อสร้างวัฒนธรรมที่ยึดถือความถูกต้อง โปร่งใส และคำนึงถึงประโยชน์ส่วนรวมเป็นสำคัญ กลุ่มตรวจสอบภายใน (กตส.) จึงได้จัดทำโครงการ “สำนึกดี” เพื่อเป็นการเผยแพร่ </a:t>
            </a:r>
          </a:p>
          <a:p>
            <a:pPr algn="l">
              <a:lnSpc>
                <a:spcPts val="3359"/>
              </a:lnSpc>
            </a:pPr>
            <a:r>
              <a:rPr lang="en-US" sz="2400" spc="194">
                <a:solidFill>
                  <a:srgbClr val="FFB091"/>
                </a:solidFill>
                <a:latin typeface="Bara TH"/>
                <a:ea typeface="Bara TH"/>
                <a:cs typeface="Bara TH"/>
                <a:sym typeface="Bara TH"/>
              </a:rPr>
              <a:t>และประชาสัมพันธ์สื่อด้านคุณธรรม จริยธรรม และการต่อต้านการทุจริต </a:t>
            </a:r>
          </a:p>
          <a:p>
            <a:pPr algn="l">
              <a:lnSpc>
                <a:spcPts val="3359"/>
              </a:lnSpc>
            </a:pPr>
            <a:r>
              <a:rPr lang="en-US" sz="2400" spc="194">
                <a:solidFill>
                  <a:srgbClr val="FFB091"/>
                </a:solidFill>
                <a:latin typeface="Bara TH"/>
                <a:ea typeface="Bara TH"/>
                <a:cs typeface="Bara TH"/>
                <a:sym typeface="Bara TH"/>
              </a:rPr>
              <a:t>เพื่อให้บุคลากรและประชาชนทั่วไปตระหนักถึงความสำคัญของการปฏิบัติดี ปฏิบัติชอบ ไม่มุ่งหวังประโยชน์ส่วนตัว พร้อมทั้งส่งเสริมให้บุคลากร</a:t>
            </a:r>
          </a:p>
          <a:p>
            <a:pPr algn="l">
              <a:lnSpc>
                <a:spcPts val="3359"/>
              </a:lnSpc>
            </a:pPr>
            <a:r>
              <a:rPr lang="en-US" sz="2400" spc="194">
                <a:solidFill>
                  <a:srgbClr val="FFB091"/>
                </a:solidFill>
                <a:latin typeface="Bara TH"/>
                <a:ea typeface="Bara TH"/>
                <a:cs typeface="Bara TH"/>
                <a:sym typeface="Bara TH"/>
              </a:rPr>
              <a:t>มีส่วนร่วมในการสร้างวัฒนธรรมสุจริต ซึ่งจะนำไปสู่การลดปัญหาการทุจริตในระยะยาว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15403" y="0"/>
            <a:ext cx="20518805" cy="10287000"/>
            <a:chOff x="0" y="0"/>
            <a:chExt cx="27358407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6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3642407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6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-305422" y="9258300"/>
            <a:ext cx="18898843" cy="1311037"/>
            <a:chOff x="0" y="0"/>
            <a:chExt cx="4977473" cy="34529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977473" cy="345294"/>
            </a:xfrm>
            <a:custGeom>
              <a:avLst/>
              <a:gdLst/>
              <a:ahLst/>
              <a:cxnLst/>
              <a:rect r="r" b="b" t="t" l="l"/>
              <a:pathLst>
                <a:path h="345294" w="4977473">
                  <a:moveTo>
                    <a:pt x="0" y="0"/>
                  </a:moveTo>
                  <a:lnTo>
                    <a:pt x="4977473" y="0"/>
                  </a:lnTo>
                  <a:lnTo>
                    <a:pt x="4977473" y="345294"/>
                  </a:lnTo>
                  <a:lnTo>
                    <a:pt x="0" y="345294"/>
                  </a:lnTo>
                  <a:close/>
                </a:path>
              </a:pathLst>
            </a:custGeom>
            <a:solidFill>
              <a:srgbClr val="B4E3DD"/>
            </a:solidFill>
            <a:ln cap="sq">
              <a:noFill/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977473" cy="3929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146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true" flipV="false" rot="-5400000">
            <a:off x="1372108" y="3400626"/>
            <a:ext cx="4813037" cy="4576760"/>
          </a:xfrm>
          <a:custGeom>
            <a:avLst/>
            <a:gdLst/>
            <a:ahLst/>
            <a:cxnLst/>
            <a:rect r="r" b="b" t="t" l="l"/>
            <a:pathLst>
              <a:path h="4576760" w="4813037">
                <a:moveTo>
                  <a:pt x="4813037" y="0"/>
                </a:moveTo>
                <a:lnTo>
                  <a:pt x="0" y="0"/>
                </a:lnTo>
                <a:lnTo>
                  <a:pt x="0" y="4576761"/>
                </a:lnTo>
                <a:lnTo>
                  <a:pt x="4813037" y="4576761"/>
                </a:lnTo>
                <a:lnTo>
                  <a:pt x="481303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571795" y="1158874"/>
            <a:ext cx="961564" cy="961564"/>
          </a:xfrm>
          <a:custGeom>
            <a:avLst/>
            <a:gdLst/>
            <a:ahLst/>
            <a:cxnLst/>
            <a:rect r="r" b="b" t="t" l="l"/>
            <a:pathLst>
              <a:path h="961564" w="961564">
                <a:moveTo>
                  <a:pt x="0" y="0"/>
                </a:moveTo>
                <a:lnTo>
                  <a:pt x="961564" y="0"/>
                </a:lnTo>
                <a:lnTo>
                  <a:pt x="961564" y="961564"/>
                </a:lnTo>
                <a:lnTo>
                  <a:pt x="0" y="9615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971249" y="-240892"/>
            <a:ext cx="1597257" cy="1597257"/>
          </a:xfrm>
          <a:custGeom>
            <a:avLst/>
            <a:gdLst/>
            <a:ahLst/>
            <a:cxnLst/>
            <a:rect r="r" b="b" t="t" l="l"/>
            <a:pathLst>
              <a:path h="1597257" w="1597257">
                <a:moveTo>
                  <a:pt x="0" y="0"/>
                </a:moveTo>
                <a:lnTo>
                  <a:pt x="1597257" y="0"/>
                </a:lnTo>
                <a:lnTo>
                  <a:pt x="1597257" y="1597257"/>
                </a:lnTo>
                <a:lnTo>
                  <a:pt x="0" y="15972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-5400000">
            <a:off x="6737482" y="3400626"/>
            <a:ext cx="4813037" cy="4576760"/>
          </a:xfrm>
          <a:custGeom>
            <a:avLst/>
            <a:gdLst/>
            <a:ahLst/>
            <a:cxnLst/>
            <a:rect r="r" b="b" t="t" l="l"/>
            <a:pathLst>
              <a:path h="4576760" w="4813037">
                <a:moveTo>
                  <a:pt x="4813036" y="0"/>
                </a:moveTo>
                <a:lnTo>
                  <a:pt x="0" y="0"/>
                </a:lnTo>
                <a:lnTo>
                  <a:pt x="0" y="4576761"/>
                </a:lnTo>
                <a:lnTo>
                  <a:pt x="4813036" y="4576761"/>
                </a:lnTo>
                <a:lnTo>
                  <a:pt x="481303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true" flipV="false" rot="-5400000">
            <a:off x="12102855" y="3400626"/>
            <a:ext cx="4813037" cy="4576760"/>
          </a:xfrm>
          <a:custGeom>
            <a:avLst/>
            <a:gdLst/>
            <a:ahLst/>
            <a:cxnLst/>
            <a:rect r="r" b="b" t="t" l="l"/>
            <a:pathLst>
              <a:path h="4576760" w="4813037">
                <a:moveTo>
                  <a:pt x="4813037" y="0"/>
                </a:moveTo>
                <a:lnTo>
                  <a:pt x="0" y="0"/>
                </a:lnTo>
                <a:lnTo>
                  <a:pt x="0" y="4576761"/>
                </a:lnTo>
                <a:lnTo>
                  <a:pt x="4813037" y="4576761"/>
                </a:lnTo>
                <a:lnTo>
                  <a:pt x="481303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052577" y="3893850"/>
            <a:ext cx="1111052" cy="1249650"/>
          </a:xfrm>
          <a:custGeom>
            <a:avLst/>
            <a:gdLst/>
            <a:ahLst/>
            <a:cxnLst/>
            <a:rect r="r" b="b" t="t" l="l"/>
            <a:pathLst>
              <a:path h="1249650" w="1111052">
                <a:moveTo>
                  <a:pt x="0" y="0"/>
                </a:moveTo>
                <a:lnTo>
                  <a:pt x="1111053" y="0"/>
                </a:lnTo>
                <a:lnTo>
                  <a:pt x="1111053" y="1249650"/>
                </a:lnTo>
                <a:lnTo>
                  <a:pt x="0" y="12496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8069924" y="3967619"/>
            <a:ext cx="1750439" cy="985521"/>
          </a:xfrm>
          <a:custGeom>
            <a:avLst/>
            <a:gdLst/>
            <a:ahLst/>
            <a:cxnLst/>
            <a:rect r="r" b="b" t="t" l="l"/>
            <a:pathLst>
              <a:path h="985521" w="1750439">
                <a:moveTo>
                  <a:pt x="0" y="0"/>
                </a:moveTo>
                <a:lnTo>
                  <a:pt x="1750439" y="0"/>
                </a:lnTo>
                <a:lnTo>
                  <a:pt x="1750439" y="985521"/>
                </a:lnTo>
                <a:lnTo>
                  <a:pt x="0" y="98552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-3811" b="-7681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3387289" y="4070487"/>
            <a:ext cx="2181217" cy="779785"/>
          </a:xfrm>
          <a:custGeom>
            <a:avLst/>
            <a:gdLst/>
            <a:ahLst/>
            <a:cxnLst/>
            <a:rect r="r" b="b" t="t" l="l"/>
            <a:pathLst>
              <a:path h="779785" w="2181217">
                <a:moveTo>
                  <a:pt x="0" y="0"/>
                </a:moveTo>
                <a:lnTo>
                  <a:pt x="2181217" y="0"/>
                </a:lnTo>
                <a:lnTo>
                  <a:pt x="2181217" y="779785"/>
                </a:lnTo>
                <a:lnTo>
                  <a:pt x="0" y="77978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5674587" y="1175390"/>
            <a:ext cx="6938825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spc="485">
                <a:solidFill>
                  <a:srgbClr val="489E95"/>
                </a:solidFill>
                <a:latin typeface="Bara TH"/>
                <a:ea typeface="Bara TH"/>
                <a:cs typeface="Bara TH"/>
                <a:sym typeface="Bara TH"/>
              </a:rPr>
              <a:t>วัตถุประสงค์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668643" y="5378837"/>
            <a:ext cx="3878921" cy="1263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89E95"/>
                </a:solidFill>
                <a:latin typeface="Bara TH"/>
                <a:ea typeface="Bara TH"/>
                <a:cs typeface="Bara TH"/>
                <a:sym typeface="Bara TH"/>
              </a:rPr>
              <a:t>เพื่อเสริมสร้างความรู้ </a:t>
            </a:r>
          </a:p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89E95"/>
                </a:solidFill>
                <a:latin typeface="Bara TH"/>
                <a:ea typeface="Bara TH"/>
                <a:cs typeface="Bara TH"/>
                <a:sym typeface="Bara TH"/>
              </a:rPr>
              <a:t>ความเข้าใจเกี่ยวกับ</a:t>
            </a:r>
          </a:p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89E95"/>
                </a:solidFill>
                <a:latin typeface="Bara TH"/>
                <a:ea typeface="Bara TH"/>
                <a:cs typeface="Bara TH"/>
                <a:sym typeface="Bara TH"/>
              </a:rPr>
              <a:t>ความซื่อสัตย์สุจริต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204540" y="5378837"/>
            <a:ext cx="3878921" cy="2520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89E95"/>
                </a:solidFill>
                <a:latin typeface="Bara TH"/>
                <a:ea typeface="Bara TH"/>
                <a:cs typeface="Bara TH"/>
                <a:sym typeface="Bara TH"/>
              </a:rPr>
              <a:t>เพื่อปลูกผังจิตสำนึก</a:t>
            </a:r>
          </a:p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89E95"/>
                </a:solidFill>
                <a:latin typeface="Bara TH"/>
                <a:ea typeface="Bara TH"/>
                <a:cs typeface="Bara TH"/>
                <a:sym typeface="Bara TH"/>
              </a:rPr>
              <a:t>ด้านคุณธรรมและจริยธรรม</a:t>
            </a:r>
          </a:p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89E95"/>
                </a:solidFill>
                <a:latin typeface="Bara TH"/>
                <a:ea typeface="Bara TH"/>
                <a:cs typeface="Bara TH"/>
                <a:sym typeface="Bara TH"/>
              </a:rPr>
              <a:t>ในการปฏิบัติงาน</a:t>
            </a:r>
          </a:p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89E95"/>
                </a:solidFill>
                <a:latin typeface="Bara TH"/>
                <a:ea typeface="Bara TH"/>
                <a:cs typeface="Bara TH"/>
                <a:sym typeface="Bara TH"/>
              </a:rPr>
              <a:t>และการดำเนินชีวิตประจำวัน</a:t>
            </a:r>
          </a:p>
          <a:p>
            <a:pPr algn="ctr">
              <a:lnSpc>
                <a:spcPts val="3359"/>
              </a:lnSpc>
            </a:pPr>
          </a:p>
          <a:p>
            <a:pPr algn="ctr">
              <a:lnSpc>
                <a:spcPts val="3359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12469405" y="5351532"/>
            <a:ext cx="4079937" cy="1682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89E95"/>
                </a:solidFill>
                <a:latin typeface="Bara TH"/>
                <a:ea typeface="Bara TH"/>
                <a:cs typeface="Bara TH"/>
                <a:sym typeface="Bara TH"/>
              </a:rPr>
              <a:t>เพื่อส่งเสริมให้บุคลากร</a:t>
            </a:r>
          </a:p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89E95"/>
                </a:solidFill>
                <a:latin typeface="Bara TH"/>
                <a:ea typeface="Bara TH"/>
                <a:cs typeface="Bara TH"/>
                <a:sym typeface="Bara TH"/>
              </a:rPr>
              <a:t>ยึดหลักความโปร่งใส </a:t>
            </a:r>
          </a:p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89E95"/>
                </a:solidFill>
                <a:latin typeface="Bara TH"/>
                <a:ea typeface="Bara TH"/>
                <a:cs typeface="Bara TH"/>
                <a:sym typeface="Bara TH"/>
              </a:rPr>
              <a:t>ไม่แสวงหาประโยชน์ส่วนตน</a:t>
            </a:r>
          </a:p>
          <a:p>
            <a:pPr algn="ctr">
              <a:lnSpc>
                <a:spcPts val="3359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15403" y="0"/>
            <a:ext cx="20518805" cy="10287000"/>
            <a:chOff x="0" y="0"/>
            <a:chExt cx="27358407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6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3642407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6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-305422" y="9258300"/>
            <a:ext cx="18898843" cy="1311037"/>
            <a:chOff x="0" y="0"/>
            <a:chExt cx="4977473" cy="34529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977473" cy="345294"/>
            </a:xfrm>
            <a:custGeom>
              <a:avLst/>
              <a:gdLst/>
              <a:ahLst/>
              <a:cxnLst/>
              <a:rect r="r" b="b" t="t" l="l"/>
              <a:pathLst>
                <a:path h="345294" w="4977473">
                  <a:moveTo>
                    <a:pt x="0" y="0"/>
                  </a:moveTo>
                  <a:lnTo>
                    <a:pt x="4977473" y="0"/>
                  </a:lnTo>
                  <a:lnTo>
                    <a:pt x="4977473" y="345294"/>
                  </a:lnTo>
                  <a:lnTo>
                    <a:pt x="0" y="345294"/>
                  </a:lnTo>
                  <a:close/>
                </a:path>
              </a:pathLst>
            </a:custGeom>
            <a:solidFill>
              <a:srgbClr val="FFADBC"/>
            </a:solidFill>
            <a:ln cap="sq">
              <a:noFill/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977473" cy="3929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146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797851" y="1200429"/>
            <a:ext cx="724426" cy="724426"/>
          </a:xfrm>
          <a:custGeom>
            <a:avLst/>
            <a:gdLst/>
            <a:ahLst/>
            <a:cxnLst/>
            <a:rect r="r" b="b" t="t" l="l"/>
            <a:pathLst>
              <a:path h="724426" w="724426">
                <a:moveTo>
                  <a:pt x="0" y="0"/>
                </a:moveTo>
                <a:lnTo>
                  <a:pt x="724427" y="0"/>
                </a:lnTo>
                <a:lnTo>
                  <a:pt x="724427" y="724426"/>
                </a:lnTo>
                <a:lnTo>
                  <a:pt x="0" y="7244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795197" y="3163653"/>
            <a:ext cx="1895599" cy="1654341"/>
          </a:xfrm>
          <a:custGeom>
            <a:avLst/>
            <a:gdLst/>
            <a:ahLst/>
            <a:cxnLst/>
            <a:rect r="r" b="b" t="t" l="l"/>
            <a:pathLst>
              <a:path h="1654341" w="1895599">
                <a:moveTo>
                  <a:pt x="0" y="0"/>
                </a:moveTo>
                <a:lnTo>
                  <a:pt x="1895599" y="0"/>
                </a:lnTo>
                <a:lnTo>
                  <a:pt x="1895599" y="1654341"/>
                </a:lnTo>
                <a:lnTo>
                  <a:pt x="0" y="16543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962200" y="5143500"/>
            <a:ext cx="5293523" cy="3166489"/>
          </a:xfrm>
          <a:custGeom>
            <a:avLst/>
            <a:gdLst/>
            <a:ahLst/>
            <a:cxnLst/>
            <a:rect r="r" b="b" t="t" l="l"/>
            <a:pathLst>
              <a:path h="3166489" w="5293523">
                <a:moveTo>
                  <a:pt x="0" y="0"/>
                </a:moveTo>
                <a:lnTo>
                  <a:pt x="5293523" y="0"/>
                </a:lnTo>
                <a:lnTo>
                  <a:pt x="5293523" y="3166489"/>
                </a:lnTo>
                <a:lnTo>
                  <a:pt x="0" y="316648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1190955" y="5054600"/>
            <a:ext cx="5293523" cy="3166489"/>
          </a:xfrm>
          <a:custGeom>
            <a:avLst/>
            <a:gdLst/>
            <a:ahLst/>
            <a:cxnLst/>
            <a:rect r="r" b="b" t="t" l="l"/>
            <a:pathLst>
              <a:path h="3166489" w="5293523">
                <a:moveTo>
                  <a:pt x="0" y="0"/>
                </a:moveTo>
                <a:lnTo>
                  <a:pt x="5293523" y="0"/>
                </a:lnTo>
                <a:lnTo>
                  <a:pt x="5293523" y="3166489"/>
                </a:lnTo>
                <a:lnTo>
                  <a:pt x="0" y="316648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119070" y="1200429"/>
            <a:ext cx="724426" cy="724426"/>
          </a:xfrm>
          <a:custGeom>
            <a:avLst/>
            <a:gdLst/>
            <a:ahLst/>
            <a:cxnLst/>
            <a:rect r="r" b="b" t="t" l="l"/>
            <a:pathLst>
              <a:path h="724426" w="724426">
                <a:moveTo>
                  <a:pt x="0" y="0"/>
                </a:moveTo>
                <a:lnTo>
                  <a:pt x="724427" y="0"/>
                </a:lnTo>
                <a:lnTo>
                  <a:pt x="724427" y="724426"/>
                </a:lnTo>
                <a:lnTo>
                  <a:pt x="0" y="7244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125007" y="3051901"/>
            <a:ext cx="2758580" cy="2002698"/>
          </a:xfrm>
          <a:custGeom>
            <a:avLst/>
            <a:gdLst/>
            <a:ahLst/>
            <a:cxnLst/>
            <a:rect r="r" b="b" t="t" l="l"/>
            <a:pathLst>
              <a:path h="2002698" w="2758580">
                <a:moveTo>
                  <a:pt x="0" y="0"/>
                </a:moveTo>
                <a:lnTo>
                  <a:pt x="2758580" y="0"/>
                </a:lnTo>
                <a:lnTo>
                  <a:pt x="2758580" y="2002699"/>
                </a:lnTo>
                <a:lnTo>
                  <a:pt x="0" y="20026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797851" y="1743880"/>
            <a:ext cx="7638650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spc="485">
                <a:solidFill>
                  <a:srgbClr val="FFADBC"/>
                </a:solidFill>
                <a:latin typeface="Bara TH"/>
                <a:ea typeface="Bara TH"/>
                <a:cs typeface="Bara TH"/>
                <a:sym typeface="Bara TH"/>
              </a:rPr>
              <a:t>เป้าหมายและตัวชี้วัด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388672" y="5649540"/>
            <a:ext cx="4231249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242">
                <a:solidFill>
                  <a:srgbClr val="494540"/>
                </a:solidFill>
                <a:latin typeface="Bara TH"/>
                <a:ea typeface="Bara TH"/>
                <a:cs typeface="Bara TH"/>
                <a:sym typeface="Bara TH"/>
              </a:rPr>
              <a:t>เผยแพร่สื่อประชาสัมพันธ์ด้านความซื่อสัตย์สุจริต จำนวนไม่น้อยกว่า 4 เรื่อง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507755" y="5649540"/>
            <a:ext cx="4470482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242">
                <a:solidFill>
                  <a:srgbClr val="494540"/>
                </a:solidFill>
                <a:latin typeface="Bara TH"/>
                <a:ea typeface="Bara TH"/>
                <a:cs typeface="Bara TH"/>
                <a:sym typeface="Bara TH"/>
              </a:rPr>
              <a:t>ระหว่าง</a:t>
            </a:r>
          </a:p>
          <a:p>
            <a:pPr algn="ctr">
              <a:lnSpc>
                <a:spcPts val="4200"/>
              </a:lnSpc>
            </a:pPr>
            <a:r>
              <a:rPr lang="en-US" sz="3000" spc="242">
                <a:solidFill>
                  <a:srgbClr val="494540"/>
                </a:solidFill>
                <a:latin typeface="Bara TH"/>
                <a:ea typeface="Bara TH"/>
                <a:cs typeface="Bara TH"/>
                <a:sym typeface="Bara TH"/>
              </a:rPr>
              <a:t>เดือนมกราคม 2569 </a:t>
            </a:r>
          </a:p>
          <a:p>
            <a:pPr algn="ctr">
              <a:lnSpc>
                <a:spcPts val="4200"/>
              </a:lnSpc>
            </a:pPr>
            <a:r>
              <a:rPr lang="en-US" sz="3000" spc="242">
                <a:solidFill>
                  <a:srgbClr val="494540"/>
                </a:solidFill>
                <a:latin typeface="Bara TH"/>
                <a:ea typeface="Bara TH"/>
                <a:cs typeface="Bara TH"/>
                <a:sym typeface="Bara TH"/>
              </a:rPr>
              <a:t>ถึงเดือนเมษายน 2569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228533" y="1743880"/>
            <a:ext cx="7638650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spc="485">
                <a:solidFill>
                  <a:srgbClr val="FFADBC"/>
                </a:solidFill>
                <a:latin typeface="Bara TH"/>
                <a:ea typeface="Bara TH"/>
                <a:cs typeface="Bara TH"/>
                <a:sym typeface="Bara TH"/>
              </a:rPr>
              <a:t>ระยะเวลาดำเนินการ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15403" y="0"/>
            <a:ext cx="20518805" cy="10287000"/>
            <a:chOff x="0" y="0"/>
            <a:chExt cx="27358407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6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3642407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6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-305422" y="9258300"/>
            <a:ext cx="18898843" cy="1311037"/>
            <a:chOff x="0" y="0"/>
            <a:chExt cx="4977473" cy="34529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977473" cy="345294"/>
            </a:xfrm>
            <a:custGeom>
              <a:avLst/>
              <a:gdLst/>
              <a:ahLst/>
              <a:cxnLst/>
              <a:rect r="r" b="b" t="t" l="l"/>
              <a:pathLst>
                <a:path h="345294" w="4977473">
                  <a:moveTo>
                    <a:pt x="0" y="0"/>
                  </a:moveTo>
                  <a:lnTo>
                    <a:pt x="4977473" y="0"/>
                  </a:lnTo>
                  <a:lnTo>
                    <a:pt x="4977473" y="345294"/>
                  </a:lnTo>
                  <a:lnTo>
                    <a:pt x="0" y="345294"/>
                  </a:lnTo>
                  <a:close/>
                </a:path>
              </a:pathLst>
            </a:custGeom>
            <a:solidFill>
              <a:srgbClr val="B4E3DD"/>
            </a:solidFill>
            <a:ln cap="sq">
              <a:noFill/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977473" cy="3929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146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28700" y="875583"/>
            <a:ext cx="961564" cy="961564"/>
          </a:xfrm>
          <a:custGeom>
            <a:avLst/>
            <a:gdLst/>
            <a:ahLst/>
            <a:cxnLst/>
            <a:rect r="r" b="b" t="t" l="l"/>
            <a:pathLst>
              <a:path h="961564" w="961564">
                <a:moveTo>
                  <a:pt x="0" y="0"/>
                </a:moveTo>
                <a:lnTo>
                  <a:pt x="961564" y="0"/>
                </a:lnTo>
                <a:lnTo>
                  <a:pt x="961564" y="961564"/>
                </a:lnTo>
                <a:lnTo>
                  <a:pt x="0" y="9615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275307" y="720672"/>
            <a:ext cx="1597257" cy="1597257"/>
          </a:xfrm>
          <a:custGeom>
            <a:avLst/>
            <a:gdLst/>
            <a:ahLst/>
            <a:cxnLst/>
            <a:rect r="r" b="b" t="t" l="l"/>
            <a:pathLst>
              <a:path h="1597257" w="1597257">
                <a:moveTo>
                  <a:pt x="0" y="0"/>
                </a:moveTo>
                <a:lnTo>
                  <a:pt x="1597258" y="0"/>
                </a:lnTo>
                <a:lnTo>
                  <a:pt x="1597258" y="1597257"/>
                </a:lnTo>
                <a:lnTo>
                  <a:pt x="0" y="15972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670981" y="3269112"/>
            <a:ext cx="3569689" cy="3394450"/>
          </a:xfrm>
          <a:custGeom>
            <a:avLst/>
            <a:gdLst/>
            <a:ahLst/>
            <a:cxnLst/>
            <a:rect r="r" b="b" t="t" l="l"/>
            <a:pathLst>
              <a:path h="3394450" w="3569689">
                <a:moveTo>
                  <a:pt x="0" y="0"/>
                </a:moveTo>
                <a:lnTo>
                  <a:pt x="3569689" y="0"/>
                </a:lnTo>
                <a:lnTo>
                  <a:pt x="3569689" y="3394450"/>
                </a:lnTo>
                <a:lnTo>
                  <a:pt x="0" y="33944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3147783" y="3647086"/>
            <a:ext cx="2401437" cy="2392056"/>
            <a:chOff x="0" y="0"/>
            <a:chExt cx="6502400" cy="64770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116940" y="124149"/>
              <a:ext cx="6262195" cy="6234315"/>
            </a:xfrm>
            <a:custGeom>
              <a:avLst/>
              <a:gdLst/>
              <a:ahLst/>
              <a:cxnLst/>
              <a:rect r="r" b="b" t="t" l="l"/>
              <a:pathLst>
                <a:path h="6234315" w="6262195">
                  <a:moveTo>
                    <a:pt x="3131098" y="32"/>
                  </a:moveTo>
                  <a:cubicBezTo>
                    <a:pt x="2014135" y="-4964"/>
                    <a:pt x="979875" y="588062"/>
                    <a:pt x="419947" y="1554557"/>
                  </a:cubicBezTo>
                  <a:cubicBezTo>
                    <a:pt x="-139982" y="2521051"/>
                    <a:pt x="-139982" y="3713264"/>
                    <a:pt x="419947" y="4679759"/>
                  </a:cubicBezTo>
                  <a:cubicBezTo>
                    <a:pt x="979875" y="5646253"/>
                    <a:pt x="2014135" y="6239279"/>
                    <a:pt x="3131098" y="6234284"/>
                  </a:cubicBezTo>
                  <a:cubicBezTo>
                    <a:pt x="4248061" y="6239279"/>
                    <a:pt x="5282321" y="5646253"/>
                    <a:pt x="5842249" y="4679759"/>
                  </a:cubicBezTo>
                  <a:cubicBezTo>
                    <a:pt x="6402178" y="3713265"/>
                    <a:pt x="6402178" y="2521051"/>
                    <a:pt x="5842249" y="1554557"/>
                  </a:cubicBezTo>
                  <a:cubicBezTo>
                    <a:pt x="5282321" y="588063"/>
                    <a:pt x="4248061" y="-4963"/>
                    <a:pt x="3131098" y="32"/>
                  </a:cubicBezTo>
                  <a:close/>
                </a:path>
              </a:pathLst>
            </a:custGeom>
            <a:blipFill>
              <a:blip r:embed="rId10"/>
              <a:stretch>
                <a:fillRect l="-26140" t="0" r="-2614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494540"/>
            </a:solid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7230438" y="3269112"/>
            <a:ext cx="3569689" cy="3394450"/>
          </a:xfrm>
          <a:custGeom>
            <a:avLst/>
            <a:gdLst/>
            <a:ahLst/>
            <a:cxnLst/>
            <a:rect r="r" b="b" t="t" l="l"/>
            <a:pathLst>
              <a:path h="3394450" w="3569689">
                <a:moveTo>
                  <a:pt x="0" y="0"/>
                </a:moveTo>
                <a:lnTo>
                  <a:pt x="3569690" y="0"/>
                </a:lnTo>
                <a:lnTo>
                  <a:pt x="3569690" y="3394450"/>
                </a:lnTo>
                <a:lnTo>
                  <a:pt x="0" y="33944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7707241" y="3647086"/>
            <a:ext cx="2401437" cy="2392056"/>
            <a:chOff x="0" y="0"/>
            <a:chExt cx="6502400" cy="6477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116940" y="124149"/>
              <a:ext cx="6262195" cy="6234315"/>
            </a:xfrm>
            <a:custGeom>
              <a:avLst/>
              <a:gdLst/>
              <a:ahLst/>
              <a:cxnLst/>
              <a:rect r="r" b="b" t="t" l="l"/>
              <a:pathLst>
                <a:path h="6234315" w="6262195">
                  <a:moveTo>
                    <a:pt x="3131098" y="32"/>
                  </a:moveTo>
                  <a:cubicBezTo>
                    <a:pt x="2014135" y="-4964"/>
                    <a:pt x="979875" y="588062"/>
                    <a:pt x="419947" y="1554557"/>
                  </a:cubicBezTo>
                  <a:cubicBezTo>
                    <a:pt x="-139982" y="2521051"/>
                    <a:pt x="-139982" y="3713264"/>
                    <a:pt x="419947" y="4679759"/>
                  </a:cubicBezTo>
                  <a:cubicBezTo>
                    <a:pt x="979875" y="5646253"/>
                    <a:pt x="2014135" y="6239279"/>
                    <a:pt x="3131098" y="6234284"/>
                  </a:cubicBezTo>
                  <a:cubicBezTo>
                    <a:pt x="4248061" y="6239279"/>
                    <a:pt x="5282321" y="5646253"/>
                    <a:pt x="5842249" y="4679759"/>
                  </a:cubicBezTo>
                  <a:cubicBezTo>
                    <a:pt x="6402178" y="3713265"/>
                    <a:pt x="6402178" y="2521051"/>
                    <a:pt x="5842249" y="1554557"/>
                  </a:cubicBezTo>
                  <a:cubicBezTo>
                    <a:pt x="5282321" y="588063"/>
                    <a:pt x="4248061" y="-4963"/>
                    <a:pt x="3131098" y="32"/>
                  </a:cubicBezTo>
                  <a:close/>
                </a:path>
              </a:pathLst>
            </a:custGeom>
            <a:blipFill>
              <a:blip r:embed="rId11"/>
              <a:stretch>
                <a:fillRect l="-34367" t="0" r="-34367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494540"/>
            </a:solidFill>
          </p:spPr>
        </p:sp>
      </p:grpSp>
      <p:sp>
        <p:nvSpPr>
          <p:cNvPr name="Freeform 18" id="18"/>
          <p:cNvSpPr/>
          <p:nvPr/>
        </p:nvSpPr>
        <p:spPr>
          <a:xfrm flipH="false" flipV="false" rot="0">
            <a:off x="11789896" y="3269112"/>
            <a:ext cx="3569689" cy="3394450"/>
          </a:xfrm>
          <a:custGeom>
            <a:avLst/>
            <a:gdLst/>
            <a:ahLst/>
            <a:cxnLst/>
            <a:rect r="r" b="b" t="t" l="l"/>
            <a:pathLst>
              <a:path h="3394450" w="3569689">
                <a:moveTo>
                  <a:pt x="0" y="0"/>
                </a:moveTo>
                <a:lnTo>
                  <a:pt x="3569689" y="0"/>
                </a:lnTo>
                <a:lnTo>
                  <a:pt x="3569689" y="3394450"/>
                </a:lnTo>
                <a:lnTo>
                  <a:pt x="0" y="33944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9" id="19"/>
          <p:cNvGrpSpPr>
            <a:grpSpLocks noChangeAspect="true"/>
          </p:cNvGrpSpPr>
          <p:nvPr/>
        </p:nvGrpSpPr>
        <p:grpSpPr>
          <a:xfrm rot="0">
            <a:off x="12266698" y="3647086"/>
            <a:ext cx="2401437" cy="2392056"/>
            <a:chOff x="0" y="0"/>
            <a:chExt cx="6502400" cy="64770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16940" y="124149"/>
              <a:ext cx="6262195" cy="6234315"/>
            </a:xfrm>
            <a:custGeom>
              <a:avLst/>
              <a:gdLst/>
              <a:ahLst/>
              <a:cxnLst/>
              <a:rect r="r" b="b" t="t" l="l"/>
              <a:pathLst>
                <a:path h="6234315" w="6262195">
                  <a:moveTo>
                    <a:pt x="3131098" y="32"/>
                  </a:moveTo>
                  <a:cubicBezTo>
                    <a:pt x="2014135" y="-4964"/>
                    <a:pt x="979875" y="588062"/>
                    <a:pt x="419947" y="1554557"/>
                  </a:cubicBezTo>
                  <a:cubicBezTo>
                    <a:pt x="-139982" y="2521051"/>
                    <a:pt x="-139982" y="3713264"/>
                    <a:pt x="419947" y="4679759"/>
                  </a:cubicBezTo>
                  <a:cubicBezTo>
                    <a:pt x="979875" y="5646253"/>
                    <a:pt x="2014135" y="6239279"/>
                    <a:pt x="3131098" y="6234284"/>
                  </a:cubicBezTo>
                  <a:cubicBezTo>
                    <a:pt x="4248061" y="6239279"/>
                    <a:pt x="5282321" y="5646253"/>
                    <a:pt x="5842249" y="4679759"/>
                  </a:cubicBezTo>
                  <a:cubicBezTo>
                    <a:pt x="6402178" y="3713265"/>
                    <a:pt x="6402178" y="2521051"/>
                    <a:pt x="5842249" y="1554557"/>
                  </a:cubicBezTo>
                  <a:cubicBezTo>
                    <a:pt x="5282321" y="588063"/>
                    <a:pt x="4248061" y="-4963"/>
                    <a:pt x="3131098" y="32"/>
                  </a:cubicBezTo>
                  <a:close/>
                </a:path>
              </a:pathLst>
            </a:custGeom>
            <a:blipFill>
              <a:blip r:embed="rId12"/>
              <a:stretch>
                <a:fillRect l="-29802" t="0" r="-29802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494540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5031671" y="1101188"/>
            <a:ext cx="8224658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spc="485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ผลการดำเนินการ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923369" y="7263911"/>
            <a:ext cx="5064912" cy="1263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เผยแพร่ผ่านทางเว็บไซต์</a:t>
            </a:r>
          </a:p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สำนักงานเศรษฐกิจการคลัง (สศค.) (www.fpo.go.th)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230438" y="7263911"/>
            <a:ext cx="3625850" cy="84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เผยแพร่ผ่านทางระบบ Intranet สศค.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789896" y="7263911"/>
            <a:ext cx="3625850" cy="84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เผยแพร่ผ่านทาง e - mail ของบุคลากร สศค.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509482" y="2309927"/>
            <a:ext cx="5064912" cy="635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spc="283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เดือนมกราคม 2569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15403" y="0"/>
            <a:ext cx="20518805" cy="10287000"/>
            <a:chOff x="0" y="0"/>
            <a:chExt cx="27358407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6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3642407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6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-305422" y="9258300"/>
            <a:ext cx="18898843" cy="1311037"/>
            <a:chOff x="0" y="0"/>
            <a:chExt cx="4977473" cy="34529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977473" cy="345294"/>
            </a:xfrm>
            <a:custGeom>
              <a:avLst/>
              <a:gdLst/>
              <a:ahLst/>
              <a:cxnLst/>
              <a:rect r="r" b="b" t="t" l="l"/>
              <a:pathLst>
                <a:path h="345294" w="4977473">
                  <a:moveTo>
                    <a:pt x="0" y="0"/>
                  </a:moveTo>
                  <a:lnTo>
                    <a:pt x="4977473" y="0"/>
                  </a:lnTo>
                  <a:lnTo>
                    <a:pt x="4977473" y="345294"/>
                  </a:lnTo>
                  <a:lnTo>
                    <a:pt x="0" y="345294"/>
                  </a:lnTo>
                  <a:close/>
                </a:path>
              </a:pathLst>
            </a:custGeom>
            <a:solidFill>
              <a:srgbClr val="B4E3DD"/>
            </a:solidFill>
            <a:ln cap="sq">
              <a:noFill/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977473" cy="3929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146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28700" y="875583"/>
            <a:ext cx="961564" cy="961564"/>
          </a:xfrm>
          <a:custGeom>
            <a:avLst/>
            <a:gdLst/>
            <a:ahLst/>
            <a:cxnLst/>
            <a:rect r="r" b="b" t="t" l="l"/>
            <a:pathLst>
              <a:path h="961564" w="961564">
                <a:moveTo>
                  <a:pt x="0" y="0"/>
                </a:moveTo>
                <a:lnTo>
                  <a:pt x="961564" y="0"/>
                </a:lnTo>
                <a:lnTo>
                  <a:pt x="961564" y="961564"/>
                </a:lnTo>
                <a:lnTo>
                  <a:pt x="0" y="9615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275307" y="720672"/>
            <a:ext cx="1597257" cy="1597257"/>
          </a:xfrm>
          <a:custGeom>
            <a:avLst/>
            <a:gdLst/>
            <a:ahLst/>
            <a:cxnLst/>
            <a:rect r="r" b="b" t="t" l="l"/>
            <a:pathLst>
              <a:path h="1597257" w="1597257">
                <a:moveTo>
                  <a:pt x="0" y="0"/>
                </a:moveTo>
                <a:lnTo>
                  <a:pt x="1597258" y="0"/>
                </a:lnTo>
                <a:lnTo>
                  <a:pt x="1597258" y="1597257"/>
                </a:lnTo>
                <a:lnTo>
                  <a:pt x="0" y="15972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4470332" y="3269112"/>
            <a:ext cx="3569689" cy="3394450"/>
            <a:chOff x="0" y="0"/>
            <a:chExt cx="4759586" cy="452593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759586" cy="4525933"/>
            </a:xfrm>
            <a:custGeom>
              <a:avLst/>
              <a:gdLst/>
              <a:ahLst/>
              <a:cxnLst/>
              <a:rect r="r" b="b" t="t" l="l"/>
              <a:pathLst>
                <a:path h="4525933" w="4759586">
                  <a:moveTo>
                    <a:pt x="0" y="0"/>
                  </a:moveTo>
                  <a:lnTo>
                    <a:pt x="4759586" y="0"/>
                  </a:lnTo>
                  <a:lnTo>
                    <a:pt x="4759586" y="4525933"/>
                  </a:lnTo>
                  <a:lnTo>
                    <a:pt x="0" y="4525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2" id="12"/>
            <p:cNvGrpSpPr>
              <a:grpSpLocks noChangeAspect="true"/>
            </p:cNvGrpSpPr>
            <p:nvPr/>
          </p:nvGrpSpPr>
          <p:grpSpPr>
            <a:xfrm rot="0">
              <a:off x="635736" y="503965"/>
              <a:ext cx="3201915" cy="3189408"/>
              <a:chOff x="0" y="0"/>
              <a:chExt cx="6502400" cy="64770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116940" y="124149"/>
                <a:ext cx="6262195" cy="6234315"/>
              </a:xfrm>
              <a:custGeom>
                <a:avLst/>
                <a:gdLst/>
                <a:ahLst/>
                <a:cxnLst/>
                <a:rect r="r" b="b" t="t" l="l"/>
                <a:pathLst>
                  <a:path h="6234315" w="6262195">
                    <a:moveTo>
                      <a:pt x="3131098" y="32"/>
                    </a:moveTo>
                    <a:cubicBezTo>
                      <a:pt x="2014135" y="-4964"/>
                      <a:pt x="979875" y="588062"/>
                      <a:pt x="419947" y="1554557"/>
                    </a:cubicBezTo>
                    <a:cubicBezTo>
                      <a:pt x="-139982" y="2521051"/>
                      <a:pt x="-139982" y="3713264"/>
                      <a:pt x="419947" y="4679759"/>
                    </a:cubicBezTo>
                    <a:cubicBezTo>
                      <a:pt x="979875" y="5646253"/>
                      <a:pt x="2014135" y="6239279"/>
                      <a:pt x="3131098" y="6234284"/>
                    </a:cubicBezTo>
                    <a:cubicBezTo>
                      <a:pt x="4248061" y="6239279"/>
                      <a:pt x="5282321" y="5646253"/>
                      <a:pt x="5842249" y="4679759"/>
                    </a:cubicBezTo>
                    <a:cubicBezTo>
                      <a:pt x="6402178" y="3713265"/>
                      <a:pt x="6402178" y="2521051"/>
                      <a:pt x="5842249" y="1554557"/>
                    </a:cubicBezTo>
                    <a:cubicBezTo>
                      <a:pt x="5282321" y="588063"/>
                      <a:pt x="4248061" y="-4963"/>
                      <a:pt x="3131098" y="32"/>
                    </a:cubicBezTo>
                    <a:close/>
                  </a:path>
                </a:pathLst>
              </a:custGeom>
              <a:blipFill>
                <a:blip r:embed="rId10"/>
                <a:stretch>
                  <a:fillRect l="-10531" t="0" r="-10531" b="0"/>
                </a:stretch>
              </a:blipFill>
            </p:spPr>
          </p:sp>
          <p:sp>
            <p:nvSpPr>
              <p:cNvPr name="Freeform 14" id="14"/>
              <p:cNvSpPr/>
              <p:nvPr/>
            </p:nvSpPr>
            <p:spPr>
              <a:xfrm flipH="false" flipV="false" rot="0">
                <a:off x="73038" y="66269"/>
                <a:ext cx="6350000" cy="6349987"/>
              </a:xfrm>
              <a:custGeom>
                <a:avLst/>
                <a:gdLst/>
                <a:ahLst/>
                <a:cxnLst/>
                <a:rect r="r" b="b" t="t" l="l"/>
                <a:pathLst>
                  <a:path h="6349987" w="6350000">
                    <a:moveTo>
                      <a:pt x="3175000" y="6349987"/>
                    </a:moveTo>
                    <a:cubicBezTo>
                      <a:pt x="1424279" y="6349987"/>
                      <a:pt x="0" y="4925733"/>
                      <a:pt x="0" y="3175038"/>
                    </a:cubicBezTo>
                    <a:cubicBezTo>
                      <a:pt x="0" y="1424317"/>
                      <a:pt x="1424292" y="0"/>
                      <a:pt x="3175000" y="0"/>
                    </a:cubicBezTo>
                    <a:cubicBezTo>
                      <a:pt x="4925733" y="0"/>
                      <a:pt x="6350000" y="1424330"/>
                      <a:pt x="6350000" y="3175038"/>
                    </a:cubicBezTo>
                    <a:cubicBezTo>
                      <a:pt x="6350000" y="4925720"/>
                      <a:pt x="4925733" y="6349987"/>
                      <a:pt x="3175000" y="6349987"/>
                    </a:cubicBezTo>
                    <a:close/>
                    <a:moveTo>
                      <a:pt x="3175000" y="115760"/>
                    </a:moveTo>
                    <a:cubicBezTo>
                      <a:pt x="1488135" y="115760"/>
                      <a:pt x="115760" y="1488148"/>
                      <a:pt x="115760" y="3175038"/>
                    </a:cubicBezTo>
                    <a:cubicBezTo>
                      <a:pt x="115760" y="4861915"/>
                      <a:pt x="1488135" y="6234265"/>
                      <a:pt x="3175000" y="6234265"/>
                    </a:cubicBezTo>
                    <a:cubicBezTo>
                      <a:pt x="4861852" y="6234265"/>
                      <a:pt x="6234265" y="4861890"/>
                      <a:pt x="6234265" y="3175038"/>
                    </a:cubicBezTo>
                    <a:cubicBezTo>
                      <a:pt x="6234265" y="1488148"/>
                      <a:pt x="4861852" y="115760"/>
                      <a:pt x="3175000" y="115760"/>
                    </a:cubicBezTo>
                    <a:close/>
                  </a:path>
                </a:pathLst>
              </a:custGeom>
              <a:solidFill>
                <a:srgbClr val="494540"/>
              </a:solidFill>
            </p:spPr>
          </p:sp>
        </p:grpSp>
      </p:grpSp>
      <p:grpSp>
        <p:nvGrpSpPr>
          <p:cNvPr name="Group 15" id="15"/>
          <p:cNvGrpSpPr/>
          <p:nvPr/>
        </p:nvGrpSpPr>
        <p:grpSpPr>
          <a:xfrm rot="0">
            <a:off x="13580175" y="3269112"/>
            <a:ext cx="3569689" cy="3394450"/>
            <a:chOff x="0" y="0"/>
            <a:chExt cx="4759586" cy="452593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4759586" cy="4525933"/>
            </a:xfrm>
            <a:custGeom>
              <a:avLst/>
              <a:gdLst/>
              <a:ahLst/>
              <a:cxnLst/>
              <a:rect r="r" b="b" t="t" l="l"/>
              <a:pathLst>
                <a:path h="4525933" w="4759586">
                  <a:moveTo>
                    <a:pt x="0" y="0"/>
                  </a:moveTo>
                  <a:lnTo>
                    <a:pt x="4759586" y="0"/>
                  </a:lnTo>
                  <a:lnTo>
                    <a:pt x="4759586" y="4525933"/>
                  </a:lnTo>
                  <a:lnTo>
                    <a:pt x="0" y="4525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7" id="17"/>
            <p:cNvGrpSpPr>
              <a:grpSpLocks noChangeAspect="true"/>
            </p:cNvGrpSpPr>
            <p:nvPr/>
          </p:nvGrpSpPr>
          <p:grpSpPr>
            <a:xfrm rot="0">
              <a:off x="635736" y="503965"/>
              <a:ext cx="3201915" cy="3189408"/>
              <a:chOff x="0" y="0"/>
              <a:chExt cx="6502400" cy="64770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116940" y="124149"/>
                <a:ext cx="6262195" cy="6234315"/>
              </a:xfrm>
              <a:custGeom>
                <a:avLst/>
                <a:gdLst/>
                <a:ahLst/>
                <a:cxnLst/>
                <a:rect r="r" b="b" t="t" l="l"/>
                <a:pathLst>
                  <a:path h="6234315" w="6262195">
                    <a:moveTo>
                      <a:pt x="3131098" y="32"/>
                    </a:moveTo>
                    <a:cubicBezTo>
                      <a:pt x="2014135" y="-4964"/>
                      <a:pt x="979875" y="588062"/>
                      <a:pt x="419947" y="1554557"/>
                    </a:cubicBezTo>
                    <a:cubicBezTo>
                      <a:pt x="-139982" y="2521051"/>
                      <a:pt x="-139982" y="3713264"/>
                      <a:pt x="419947" y="4679759"/>
                    </a:cubicBezTo>
                    <a:cubicBezTo>
                      <a:pt x="979875" y="5646253"/>
                      <a:pt x="2014135" y="6239279"/>
                      <a:pt x="3131098" y="6234284"/>
                    </a:cubicBezTo>
                    <a:cubicBezTo>
                      <a:pt x="4248061" y="6239279"/>
                      <a:pt x="5282321" y="5646253"/>
                      <a:pt x="5842249" y="4679759"/>
                    </a:cubicBezTo>
                    <a:cubicBezTo>
                      <a:pt x="6402178" y="3713265"/>
                      <a:pt x="6402178" y="2521051"/>
                      <a:pt x="5842249" y="1554557"/>
                    </a:cubicBezTo>
                    <a:cubicBezTo>
                      <a:pt x="5282321" y="588063"/>
                      <a:pt x="4248061" y="-4963"/>
                      <a:pt x="3131098" y="32"/>
                    </a:cubicBezTo>
                    <a:close/>
                  </a:path>
                </a:pathLst>
              </a:custGeom>
              <a:blipFill>
                <a:blip r:embed="rId11"/>
                <a:stretch>
                  <a:fillRect l="-25626" t="0" r="-25626" b="0"/>
                </a:stretch>
              </a:blipFill>
            </p:spPr>
          </p:sp>
          <p:sp>
            <p:nvSpPr>
              <p:cNvPr name="Freeform 19" id="19"/>
              <p:cNvSpPr/>
              <p:nvPr/>
            </p:nvSpPr>
            <p:spPr>
              <a:xfrm flipH="false" flipV="false" rot="0">
                <a:off x="73038" y="66269"/>
                <a:ext cx="6350000" cy="6349987"/>
              </a:xfrm>
              <a:custGeom>
                <a:avLst/>
                <a:gdLst/>
                <a:ahLst/>
                <a:cxnLst/>
                <a:rect r="r" b="b" t="t" l="l"/>
                <a:pathLst>
                  <a:path h="6349987" w="6350000">
                    <a:moveTo>
                      <a:pt x="3175000" y="6349987"/>
                    </a:moveTo>
                    <a:cubicBezTo>
                      <a:pt x="1424279" y="6349987"/>
                      <a:pt x="0" y="4925733"/>
                      <a:pt x="0" y="3175038"/>
                    </a:cubicBezTo>
                    <a:cubicBezTo>
                      <a:pt x="0" y="1424317"/>
                      <a:pt x="1424292" y="0"/>
                      <a:pt x="3175000" y="0"/>
                    </a:cubicBezTo>
                    <a:cubicBezTo>
                      <a:pt x="4925733" y="0"/>
                      <a:pt x="6350000" y="1424330"/>
                      <a:pt x="6350000" y="3175038"/>
                    </a:cubicBezTo>
                    <a:cubicBezTo>
                      <a:pt x="6350000" y="4925720"/>
                      <a:pt x="4925733" y="6349987"/>
                      <a:pt x="3175000" y="6349987"/>
                    </a:cubicBezTo>
                    <a:close/>
                    <a:moveTo>
                      <a:pt x="3175000" y="115760"/>
                    </a:moveTo>
                    <a:cubicBezTo>
                      <a:pt x="1488135" y="115760"/>
                      <a:pt x="115760" y="1488148"/>
                      <a:pt x="115760" y="3175038"/>
                    </a:cubicBezTo>
                    <a:cubicBezTo>
                      <a:pt x="115760" y="4861915"/>
                      <a:pt x="1488135" y="6234265"/>
                      <a:pt x="3175000" y="6234265"/>
                    </a:cubicBezTo>
                    <a:cubicBezTo>
                      <a:pt x="4861852" y="6234265"/>
                      <a:pt x="6234265" y="4861890"/>
                      <a:pt x="6234265" y="3175038"/>
                    </a:cubicBezTo>
                    <a:cubicBezTo>
                      <a:pt x="6234265" y="1488148"/>
                      <a:pt x="4861852" y="115760"/>
                      <a:pt x="3175000" y="115760"/>
                    </a:cubicBezTo>
                    <a:close/>
                  </a:path>
                </a:pathLst>
              </a:custGeom>
              <a:solidFill>
                <a:srgbClr val="494540"/>
              </a:solidFill>
            </p:spPr>
          </p:sp>
        </p:grpSp>
      </p:grpSp>
      <p:grpSp>
        <p:nvGrpSpPr>
          <p:cNvPr name="Group 20" id="20"/>
          <p:cNvGrpSpPr/>
          <p:nvPr/>
        </p:nvGrpSpPr>
        <p:grpSpPr>
          <a:xfrm rot="0">
            <a:off x="900643" y="3269112"/>
            <a:ext cx="3569689" cy="3394450"/>
            <a:chOff x="0" y="0"/>
            <a:chExt cx="4759586" cy="452593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759586" cy="4525933"/>
            </a:xfrm>
            <a:custGeom>
              <a:avLst/>
              <a:gdLst/>
              <a:ahLst/>
              <a:cxnLst/>
              <a:rect r="r" b="b" t="t" l="l"/>
              <a:pathLst>
                <a:path h="4525933" w="4759586">
                  <a:moveTo>
                    <a:pt x="0" y="0"/>
                  </a:moveTo>
                  <a:lnTo>
                    <a:pt x="4759586" y="0"/>
                  </a:lnTo>
                  <a:lnTo>
                    <a:pt x="4759586" y="4525933"/>
                  </a:lnTo>
                  <a:lnTo>
                    <a:pt x="0" y="4525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22" id="22"/>
            <p:cNvGrpSpPr>
              <a:grpSpLocks noChangeAspect="true"/>
            </p:cNvGrpSpPr>
            <p:nvPr/>
          </p:nvGrpSpPr>
          <p:grpSpPr>
            <a:xfrm rot="0">
              <a:off x="635736" y="503965"/>
              <a:ext cx="3201915" cy="3189408"/>
              <a:chOff x="0" y="0"/>
              <a:chExt cx="6502400" cy="64770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116940" y="124149"/>
                <a:ext cx="6262195" cy="6234315"/>
              </a:xfrm>
              <a:custGeom>
                <a:avLst/>
                <a:gdLst/>
                <a:ahLst/>
                <a:cxnLst/>
                <a:rect r="r" b="b" t="t" l="l"/>
                <a:pathLst>
                  <a:path h="6234315" w="6262195">
                    <a:moveTo>
                      <a:pt x="3131098" y="32"/>
                    </a:moveTo>
                    <a:cubicBezTo>
                      <a:pt x="2014135" y="-4964"/>
                      <a:pt x="979875" y="588062"/>
                      <a:pt x="419947" y="1554557"/>
                    </a:cubicBezTo>
                    <a:cubicBezTo>
                      <a:pt x="-139982" y="2521051"/>
                      <a:pt x="-139982" y="3713264"/>
                      <a:pt x="419947" y="4679759"/>
                    </a:cubicBezTo>
                    <a:cubicBezTo>
                      <a:pt x="979875" y="5646253"/>
                      <a:pt x="2014135" y="6239279"/>
                      <a:pt x="3131098" y="6234284"/>
                    </a:cubicBezTo>
                    <a:cubicBezTo>
                      <a:pt x="4248061" y="6239279"/>
                      <a:pt x="5282321" y="5646253"/>
                      <a:pt x="5842249" y="4679759"/>
                    </a:cubicBezTo>
                    <a:cubicBezTo>
                      <a:pt x="6402178" y="3713265"/>
                      <a:pt x="6402178" y="2521051"/>
                      <a:pt x="5842249" y="1554557"/>
                    </a:cubicBezTo>
                    <a:cubicBezTo>
                      <a:pt x="5282321" y="588063"/>
                      <a:pt x="4248061" y="-4963"/>
                      <a:pt x="3131098" y="32"/>
                    </a:cubicBezTo>
                    <a:close/>
                  </a:path>
                </a:pathLst>
              </a:custGeom>
              <a:blipFill>
                <a:blip r:embed="rId12"/>
                <a:stretch>
                  <a:fillRect l="-12886" t="0" r="-12886" b="0"/>
                </a:stretch>
              </a:blipFill>
            </p:spPr>
          </p:sp>
          <p:sp>
            <p:nvSpPr>
              <p:cNvPr name="Freeform 24" id="24"/>
              <p:cNvSpPr/>
              <p:nvPr/>
            </p:nvSpPr>
            <p:spPr>
              <a:xfrm flipH="false" flipV="false" rot="0">
                <a:off x="73038" y="66269"/>
                <a:ext cx="6350000" cy="6349987"/>
              </a:xfrm>
              <a:custGeom>
                <a:avLst/>
                <a:gdLst/>
                <a:ahLst/>
                <a:cxnLst/>
                <a:rect r="r" b="b" t="t" l="l"/>
                <a:pathLst>
                  <a:path h="6349987" w="6350000">
                    <a:moveTo>
                      <a:pt x="3175000" y="6349987"/>
                    </a:moveTo>
                    <a:cubicBezTo>
                      <a:pt x="1424279" y="6349987"/>
                      <a:pt x="0" y="4925733"/>
                      <a:pt x="0" y="3175038"/>
                    </a:cubicBezTo>
                    <a:cubicBezTo>
                      <a:pt x="0" y="1424317"/>
                      <a:pt x="1424292" y="0"/>
                      <a:pt x="3175000" y="0"/>
                    </a:cubicBezTo>
                    <a:cubicBezTo>
                      <a:pt x="4925733" y="0"/>
                      <a:pt x="6350000" y="1424330"/>
                      <a:pt x="6350000" y="3175038"/>
                    </a:cubicBezTo>
                    <a:cubicBezTo>
                      <a:pt x="6350000" y="4925720"/>
                      <a:pt x="4925733" y="6349987"/>
                      <a:pt x="3175000" y="6349987"/>
                    </a:cubicBezTo>
                    <a:close/>
                    <a:moveTo>
                      <a:pt x="3175000" y="115760"/>
                    </a:moveTo>
                    <a:cubicBezTo>
                      <a:pt x="1488135" y="115760"/>
                      <a:pt x="115760" y="1488148"/>
                      <a:pt x="115760" y="3175038"/>
                    </a:cubicBezTo>
                    <a:cubicBezTo>
                      <a:pt x="115760" y="4861915"/>
                      <a:pt x="1488135" y="6234265"/>
                      <a:pt x="3175000" y="6234265"/>
                    </a:cubicBezTo>
                    <a:cubicBezTo>
                      <a:pt x="4861852" y="6234265"/>
                      <a:pt x="6234265" y="4861890"/>
                      <a:pt x="6234265" y="3175038"/>
                    </a:cubicBezTo>
                    <a:cubicBezTo>
                      <a:pt x="6234265" y="1488148"/>
                      <a:pt x="4861852" y="115760"/>
                      <a:pt x="3175000" y="115760"/>
                    </a:cubicBezTo>
                    <a:close/>
                  </a:path>
                </a:pathLst>
              </a:custGeom>
              <a:solidFill>
                <a:srgbClr val="494540"/>
              </a:solidFill>
            </p:spPr>
          </p:sp>
        </p:grpSp>
      </p:grpSp>
      <p:grpSp>
        <p:nvGrpSpPr>
          <p:cNvPr name="Group 25" id="25"/>
          <p:cNvGrpSpPr/>
          <p:nvPr/>
        </p:nvGrpSpPr>
        <p:grpSpPr>
          <a:xfrm rot="0">
            <a:off x="8897394" y="3269112"/>
            <a:ext cx="3569689" cy="3394450"/>
            <a:chOff x="0" y="0"/>
            <a:chExt cx="4759586" cy="452593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759586" cy="4525933"/>
            </a:xfrm>
            <a:custGeom>
              <a:avLst/>
              <a:gdLst/>
              <a:ahLst/>
              <a:cxnLst/>
              <a:rect r="r" b="b" t="t" l="l"/>
              <a:pathLst>
                <a:path h="4525933" w="4759586">
                  <a:moveTo>
                    <a:pt x="0" y="0"/>
                  </a:moveTo>
                  <a:lnTo>
                    <a:pt x="4759586" y="0"/>
                  </a:lnTo>
                  <a:lnTo>
                    <a:pt x="4759586" y="4525933"/>
                  </a:lnTo>
                  <a:lnTo>
                    <a:pt x="0" y="4525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27" id="27"/>
            <p:cNvGrpSpPr>
              <a:grpSpLocks noChangeAspect="true"/>
            </p:cNvGrpSpPr>
            <p:nvPr/>
          </p:nvGrpSpPr>
          <p:grpSpPr>
            <a:xfrm rot="0">
              <a:off x="635736" y="503965"/>
              <a:ext cx="3201915" cy="3189408"/>
              <a:chOff x="0" y="0"/>
              <a:chExt cx="6502400" cy="6477000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116940" y="124149"/>
                <a:ext cx="6262195" cy="6234315"/>
              </a:xfrm>
              <a:custGeom>
                <a:avLst/>
                <a:gdLst/>
                <a:ahLst/>
                <a:cxnLst/>
                <a:rect r="r" b="b" t="t" l="l"/>
                <a:pathLst>
                  <a:path h="6234315" w="6262195">
                    <a:moveTo>
                      <a:pt x="3131098" y="32"/>
                    </a:moveTo>
                    <a:cubicBezTo>
                      <a:pt x="2014135" y="-4964"/>
                      <a:pt x="979875" y="588062"/>
                      <a:pt x="419947" y="1554557"/>
                    </a:cubicBezTo>
                    <a:cubicBezTo>
                      <a:pt x="-139982" y="2521051"/>
                      <a:pt x="-139982" y="3713264"/>
                      <a:pt x="419947" y="4679759"/>
                    </a:cubicBezTo>
                    <a:cubicBezTo>
                      <a:pt x="979875" y="5646253"/>
                      <a:pt x="2014135" y="6239279"/>
                      <a:pt x="3131098" y="6234284"/>
                    </a:cubicBezTo>
                    <a:cubicBezTo>
                      <a:pt x="4248061" y="6239279"/>
                      <a:pt x="5282321" y="5646253"/>
                      <a:pt x="5842249" y="4679759"/>
                    </a:cubicBezTo>
                    <a:cubicBezTo>
                      <a:pt x="6402178" y="3713265"/>
                      <a:pt x="6402178" y="2521051"/>
                      <a:pt x="5842249" y="1554557"/>
                    </a:cubicBezTo>
                    <a:cubicBezTo>
                      <a:pt x="5282321" y="588063"/>
                      <a:pt x="4248061" y="-4963"/>
                      <a:pt x="3131098" y="32"/>
                    </a:cubicBezTo>
                    <a:close/>
                  </a:path>
                </a:pathLst>
              </a:custGeom>
              <a:blipFill>
                <a:blip r:embed="rId13"/>
                <a:stretch>
                  <a:fillRect l="-34189" t="0" r="-34189" b="0"/>
                </a:stretch>
              </a:blip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 rot="0">
                <a:off x="73038" y="66269"/>
                <a:ext cx="6350000" cy="6349987"/>
              </a:xfrm>
              <a:custGeom>
                <a:avLst/>
                <a:gdLst/>
                <a:ahLst/>
                <a:cxnLst/>
                <a:rect r="r" b="b" t="t" l="l"/>
                <a:pathLst>
                  <a:path h="6349987" w="6350000">
                    <a:moveTo>
                      <a:pt x="3175000" y="6349987"/>
                    </a:moveTo>
                    <a:cubicBezTo>
                      <a:pt x="1424279" y="6349987"/>
                      <a:pt x="0" y="4925733"/>
                      <a:pt x="0" y="3175038"/>
                    </a:cubicBezTo>
                    <a:cubicBezTo>
                      <a:pt x="0" y="1424317"/>
                      <a:pt x="1424292" y="0"/>
                      <a:pt x="3175000" y="0"/>
                    </a:cubicBezTo>
                    <a:cubicBezTo>
                      <a:pt x="4925733" y="0"/>
                      <a:pt x="6350000" y="1424330"/>
                      <a:pt x="6350000" y="3175038"/>
                    </a:cubicBezTo>
                    <a:cubicBezTo>
                      <a:pt x="6350000" y="4925720"/>
                      <a:pt x="4925733" y="6349987"/>
                      <a:pt x="3175000" y="6349987"/>
                    </a:cubicBezTo>
                    <a:close/>
                    <a:moveTo>
                      <a:pt x="3175000" y="115760"/>
                    </a:moveTo>
                    <a:cubicBezTo>
                      <a:pt x="1488135" y="115760"/>
                      <a:pt x="115760" y="1488148"/>
                      <a:pt x="115760" y="3175038"/>
                    </a:cubicBezTo>
                    <a:cubicBezTo>
                      <a:pt x="115760" y="4861915"/>
                      <a:pt x="1488135" y="6234265"/>
                      <a:pt x="3175000" y="6234265"/>
                    </a:cubicBezTo>
                    <a:cubicBezTo>
                      <a:pt x="4861852" y="6234265"/>
                      <a:pt x="6234265" y="4861890"/>
                      <a:pt x="6234265" y="3175038"/>
                    </a:cubicBezTo>
                    <a:cubicBezTo>
                      <a:pt x="6234265" y="1488148"/>
                      <a:pt x="4861852" y="115760"/>
                      <a:pt x="3175000" y="115760"/>
                    </a:cubicBezTo>
                    <a:close/>
                  </a:path>
                </a:pathLst>
              </a:custGeom>
              <a:solidFill>
                <a:srgbClr val="494540"/>
              </a:solidFill>
            </p:spPr>
          </p:sp>
        </p:grpSp>
      </p:grpSp>
      <p:sp>
        <p:nvSpPr>
          <p:cNvPr name="TextBox 30" id="30"/>
          <p:cNvSpPr txBox="true"/>
          <p:nvPr/>
        </p:nvSpPr>
        <p:spPr>
          <a:xfrm rot="0">
            <a:off x="5031671" y="1101188"/>
            <a:ext cx="8224658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spc="485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ผลการดำเนินการ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216861" y="7144294"/>
            <a:ext cx="5064912" cy="84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เผยแพร่ผ่านทางเว็บไซต์ สศค. (www.fpo.go.th)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8680486" y="7144294"/>
            <a:ext cx="3625850" cy="84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เผยแพร่ผ่านทางระบบ Intranet สศค.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3706512" y="7144294"/>
            <a:ext cx="3625850" cy="84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เผยแพร่ผ่านทาง e - mail ของบุคลากร สศค.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509482" y="2309927"/>
            <a:ext cx="5064912" cy="635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spc="283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เดือนกุมภาพันธ์ 2569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15403" y="0"/>
            <a:ext cx="20518805" cy="10287000"/>
            <a:chOff x="0" y="0"/>
            <a:chExt cx="27358407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6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3642407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6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-305422" y="9258300"/>
            <a:ext cx="18898843" cy="1311037"/>
            <a:chOff x="0" y="0"/>
            <a:chExt cx="4977473" cy="34529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977473" cy="345294"/>
            </a:xfrm>
            <a:custGeom>
              <a:avLst/>
              <a:gdLst/>
              <a:ahLst/>
              <a:cxnLst/>
              <a:rect r="r" b="b" t="t" l="l"/>
              <a:pathLst>
                <a:path h="345294" w="4977473">
                  <a:moveTo>
                    <a:pt x="0" y="0"/>
                  </a:moveTo>
                  <a:lnTo>
                    <a:pt x="4977473" y="0"/>
                  </a:lnTo>
                  <a:lnTo>
                    <a:pt x="4977473" y="345294"/>
                  </a:lnTo>
                  <a:lnTo>
                    <a:pt x="0" y="345294"/>
                  </a:lnTo>
                  <a:close/>
                </a:path>
              </a:pathLst>
            </a:custGeom>
            <a:solidFill>
              <a:srgbClr val="B4E3DD"/>
            </a:solidFill>
            <a:ln cap="sq">
              <a:noFill/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977473" cy="3929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146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28700" y="875583"/>
            <a:ext cx="961564" cy="961564"/>
          </a:xfrm>
          <a:custGeom>
            <a:avLst/>
            <a:gdLst/>
            <a:ahLst/>
            <a:cxnLst/>
            <a:rect r="r" b="b" t="t" l="l"/>
            <a:pathLst>
              <a:path h="961564" w="961564">
                <a:moveTo>
                  <a:pt x="0" y="0"/>
                </a:moveTo>
                <a:lnTo>
                  <a:pt x="961564" y="0"/>
                </a:lnTo>
                <a:lnTo>
                  <a:pt x="961564" y="961564"/>
                </a:lnTo>
                <a:lnTo>
                  <a:pt x="0" y="9615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275307" y="720672"/>
            <a:ext cx="1597257" cy="1597257"/>
          </a:xfrm>
          <a:custGeom>
            <a:avLst/>
            <a:gdLst/>
            <a:ahLst/>
            <a:cxnLst/>
            <a:rect r="r" b="b" t="t" l="l"/>
            <a:pathLst>
              <a:path h="1597257" w="1597257">
                <a:moveTo>
                  <a:pt x="0" y="0"/>
                </a:moveTo>
                <a:lnTo>
                  <a:pt x="1597258" y="0"/>
                </a:lnTo>
                <a:lnTo>
                  <a:pt x="1597258" y="1597257"/>
                </a:lnTo>
                <a:lnTo>
                  <a:pt x="0" y="15972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2988467" y="3822053"/>
            <a:ext cx="3050541" cy="2900788"/>
            <a:chOff x="0" y="0"/>
            <a:chExt cx="4067389" cy="386771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067389" cy="3867717"/>
            </a:xfrm>
            <a:custGeom>
              <a:avLst/>
              <a:gdLst/>
              <a:ahLst/>
              <a:cxnLst/>
              <a:rect r="r" b="b" t="t" l="l"/>
              <a:pathLst>
                <a:path h="3867717" w="4067389">
                  <a:moveTo>
                    <a:pt x="0" y="0"/>
                  </a:moveTo>
                  <a:lnTo>
                    <a:pt x="4067389" y="0"/>
                  </a:lnTo>
                  <a:lnTo>
                    <a:pt x="4067389" y="3867717"/>
                  </a:lnTo>
                  <a:lnTo>
                    <a:pt x="0" y="38677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2" id="12"/>
            <p:cNvGrpSpPr>
              <a:grpSpLocks noChangeAspect="true"/>
            </p:cNvGrpSpPr>
            <p:nvPr/>
          </p:nvGrpSpPr>
          <p:grpSpPr>
            <a:xfrm rot="0">
              <a:off x="543280" y="430672"/>
              <a:ext cx="2736254" cy="2725565"/>
              <a:chOff x="0" y="0"/>
              <a:chExt cx="6502400" cy="64770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116940" y="124149"/>
                <a:ext cx="6262195" cy="6234315"/>
              </a:xfrm>
              <a:custGeom>
                <a:avLst/>
                <a:gdLst/>
                <a:ahLst/>
                <a:cxnLst/>
                <a:rect r="r" b="b" t="t" l="l"/>
                <a:pathLst>
                  <a:path h="6234315" w="6262195">
                    <a:moveTo>
                      <a:pt x="3131098" y="32"/>
                    </a:moveTo>
                    <a:cubicBezTo>
                      <a:pt x="2014135" y="-4964"/>
                      <a:pt x="979875" y="588062"/>
                      <a:pt x="419947" y="1554557"/>
                    </a:cubicBezTo>
                    <a:cubicBezTo>
                      <a:pt x="-139982" y="2521051"/>
                      <a:pt x="-139982" y="3713264"/>
                      <a:pt x="419947" y="4679759"/>
                    </a:cubicBezTo>
                    <a:cubicBezTo>
                      <a:pt x="979875" y="5646253"/>
                      <a:pt x="2014135" y="6239279"/>
                      <a:pt x="3131098" y="6234284"/>
                    </a:cubicBezTo>
                    <a:cubicBezTo>
                      <a:pt x="4248061" y="6239279"/>
                      <a:pt x="5282321" y="5646253"/>
                      <a:pt x="5842249" y="4679759"/>
                    </a:cubicBezTo>
                    <a:cubicBezTo>
                      <a:pt x="6402178" y="3713265"/>
                      <a:pt x="6402178" y="2521051"/>
                      <a:pt x="5842249" y="1554557"/>
                    </a:cubicBezTo>
                    <a:cubicBezTo>
                      <a:pt x="5282321" y="588063"/>
                      <a:pt x="4248061" y="-4963"/>
                      <a:pt x="3131098" y="32"/>
                    </a:cubicBezTo>
                    <a:close/>
                  </a:path>
                </a:pathLst>
              </a:custGeom>
              <a:blipFill>
                <a:blip r:embed="rId10"/>
                <a:stretch>
                  <a:fillRect l="-13105" t="0" r="-13105" b="0"/>
                </a:stretch>
              </a:blipFill>
            </p:spPr>
          </p:sp>
          <p:sp>
            <p:nvSpPr>
              <p:cNvPr name="Freeform 14" id="14"/>
              <p:cNvSpPr/>
              <p:nvPr/>
            </p:nvSpPr>
            <p:spPr>
              <a:xfrm flipH="false" flipV="false" rot="0">
                <a:off x="73038" y="66269"/>
                <a:ext cx="6350000" cy="6349987"/>
              </a:xfrm>
              <a:custGeom>
                <a:avLst/>
                <a:gdLst/>
                <a:ahLst/>
                <a:cxnLst/>
                <a:rect r="r" b="b" t="t" l="l"/>
                <a:pathLst>
                  <a:path h="6349987" w="6350000">
                    <a:moveTo>
                      <a:pt x="3175000" y="6349987"/>
                    </a:moveTo>
                    <a:cubicBezTo>
                      <a:pt x="1424279" y="6349987"/>
                      <a:pt x="0" y="4925733"/>
                      <a:pt x="0" y="3175038"/>
                    </a:cubicBezTo>
                    <a:cubicBezTo>
                      <a:pt x="0" y="1424317"/>
                      <a:pt x="1424292" y="0"/>
                      <a:pt x="3175000" y="0"/>
                    </a:cubicBezTo>
                    <a:cubicBezTo>
                      <a:pt x="4925733" y="0"/>
                      <a:pt x="6350000" y="1424330"/>
                      <a:pt x="6350000" y="3175038"/>
                    </a:cubicBezTo>
                    <a:cubicBezTo>
                      <a:pt x="6350000" y="4925720"/>
                      <a:pt x="4925733" y="6349987"/>
                      <a:pt x="3175000" y="6349987"/>
                    </a:cubicBezTo>
                    <a:close/>
                    <a:moveTo>
                      <a:pt x="3175000" y="115760"/>
                    </a:moveTo>
                    <a:cubicBezTo>
                      <a:pt x="1488135" y="115760"/>
                      <a:pt x="115760" y="1488148"/>
                      <a:pt x="115760" y="3175038"/>
                    </a:cubicBezTo>
                    <a:cubicBezTo>
                      <a:pt x="115760" y="4861915"/>
                      <a:pt x="1488135" y="6234265"/>
                      <a:pt x="3175000" y="6234265"/>
                    </a:cubicBezTo>
                    <a:cubicBezTo>
                      <a:pt x="4861852" y="6234265"/>
                      <a:pt x="6234265" y="4861890"/>
                      <a:pt x="6234265" y="3175038"/>
                    </a:cubicBezTo>
                    <a:cubicBezTo>
                      <a:pt x="6234265" y="1488148"/>
                      <a:pt x="4861852" y="115760"/>
                      <a:pt x="3175000" y="115760"/>
                    </a:cubicBezTo>
                    <a:close/>
                  </a:path>
                </a:pathLst>
              </a:custGeom>
              <a:solidFill>
                <a:srgbClr val="494540"/>
              </a:solidFill>
            </p:spPr>
          </p:sp>
        </p:grpSp>
      </p:grpSp>
      <p:grpSp>
        <p:nvGrpSpPr>
          <p:cNvPr name="Group 15" id="15"/>
          <p:cNvGrpSpPr/>
          <p:nvPr/>
        </p:nvGrpSpPr>
        <p:grpSpPr>
          <a:xfrm rot="0">
            <a:off x="14832107" y="3864835"/>
            <a:ext cx="3005552" cy="2858006"/>
            <a:chOff x="0" y="0"/>
            <a:chExt cx="4007402" cy="381067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4007402" cy="3810675"/>
            </a:xfrm>
            <a:custGeom>
              <a:avLst/>
              <a:gdLst/>
              <a:ahLst/>
              <a:cxnLst/>
              <a:rect r="r" b="b" t="t" l="l"/>
              <a:pathLst>
                <a:path h="3810675" w="4007402">
                  <a:moveTo>
                    <a:pt x="0" y="0"/>
                  </a:moveTo>
                  <a:lnTo>
                    <a:pt x="4007402" y="0"/>
                  </a:lnTo>
                  <a:lnTo>
                    <a:pt x="4007402" y="3810675"/>
                  </a:lnTo>
                  <a:lnTo>
                    <a:pt x="0" y="3810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7" id="17"/>
            <p:cNvGrpSpPr>
              <a:grpSpLocks noChangeAspect="true"/>
            </p:cNvGrpSpPr>
            <p:nvPr/>
          </p:nvGrpSpPr>
          <p:grpSpPr>
            <a:xfrm rot="0">
              <a:off x="535268" y="424321"/>
              <a:ext cx="2695899" cy="2685368"/>
              <a:chOff x="0" y="0"/>
              <a:chExt cx="6502400" cy="64770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116940" y="124149"/>
                <a:ext cx="6262195" cy="6234315"/>
              </a:xfrm>
              <a:custGeom>
                <a:avLst/>
                <a:gdLst/>
                <a:ahLst/>
                <a:cxnLst/>
                <a:rect r="r" b="b" t="t" l="l"/>
                <a:pathLst>
                  <a:path h="6234315" w="6262195">
                    <a:moveTo>
                      <a:pt x="3131098" y="32"/>
                    </a:moveTo>
                    <a:cubicBezTo>
                      <a:pt x="2014135" y="-4964"/>
                      <a:pt x="979875" y="588062"/>
                      <a:pt x="419947" y="1554557"/>
                    </a:cubicBezTo>
                    <a:cubicBezTo>
                      <a:pt x="-139982" y="2521051"/>
                      <a:pt x="-139982" y="3713264"/>
                      <a:pt x="419947" y="4679759"/>
                    </a:cubicBezTo>
                    <a:cubicBezTo>
                      <a:pt x="979875" y="5646253"/>
                      <a:pt x="2014135" y="6239279"/>
                      <a:pt x="3131098" y="6234284"/>
                    </a:cubicBezTo>
                    <a:cubicBezTo>
                      <a:pt x="4248061" y="6239279"/>
                      <a:pt x="5282321" y="5646253"/>
                      <a:pt x="5842249" y="4679759"/>
                    </a:cubicBezTo>
                    <a:cubicBezTo>
                      <a:pt x="6402178" y="3713265"/>
                      <a:pt x="6402178" y="2521051"/>
                      <a:pt x="5842249" y="1554557"/>
                    </a:cubicBezTo>
                    <a:cubicBezTo>
                      <a:pt x="5282321" y="588063"/>
                      <a:pt x="4248061" y="-4963"/>
                      <a:pt x="3131098" y="32"/>
                    </a:cubicBezTo>
                    <a:close/>
                  </a:path>
                </a:pathLst>
              </a:custGeom>
              <a:blipFill>
                <a:blip r:embed="rId11"/>
                <a:stretch>
                  <a:fillRect l="-11014" t="0" r="-11014" b="0"/>
                </a:stretch>
              </a:blipFill>
            </p:spPr>
          </p:sp>
          <p:sp>
            <p:nvSpPr>
              <p:cNvPr name="Freeform 19" id="19"/>
              <p:cNvSpPr/>
              <p:nvPr/>
            </p:nvSpPr>
            <p:spPr>
              <a:xfrm flipH="false" flipV="false" rot="0">
                <a:off x="73038" y="66269"/>
                <a:ext cx="6350000" cy="6349987"/>
              </a:xfrm>
              <a:custGeom>
                <a:avLst/>
                <a:gdLst/>
                <a:ahLst/>
                <a:cxnLst/>
                <a:rect r="r" b="b" t="t" l="l"/>
                <a:pathLst>
                  <a:path h="6349987" w="6350000">
                    <a:moveTo>
                      <a:pt x="3175000" y="6349987"/>
                    </a:moveTo>
                    <a:cubicBezTo>
                      <a:pt x="1424279" y="6349987"/>
                      <a:pt x="0" y="4925733"/>
                      <a:pt x="0" y="3175038"/>
                    </a:cubicBezTo>
                    <a:cubicBezTo>
                      <a:pt x="0" y="1424317"/>
                      <a:pt x="1424292" y="0"/>
                      <a:pt x="3175000" y="0"/>
                    </a:cubicBezTo>
                    <a:cubicBezTo>
                      <a:pt x="4925733" y="0"/>
                      <a:pt x="6350000" y="1424330"/>
                      <a:pt x="6350000" y="3175038"/>
                    </a:cubicBezTo>
                    <a:cubicBezTo>
                      <a:pt x="6350000" y="4925720"/>
                      <a:pt x="4925733" y="6349987"/>
                      <a:pt x="3175000" y="6349987"/>
                    </a:cubicBezTo>
                    <a:close/>
                    <a:moveTo>
                      <a:pt x="3175000" y="115760"/>
                    </a:moveTo>
                    <a:cubicBezTo>
                      <a:pt x="1488135" y="115760"/>
                      <a:pt x="115760" y="1488148"/>
                      <a:pt x="115760" y="3175038"/>
                    </a:cubicBezTo>
                    <a:cubicBezTo>
                      <a:pt x="115760" y="4861915"/>
                      <a:pt x="1488135" y="6234265"/>
                      <a:pt x="3175000" y="6234265"/>
                    </a:cubicBezTo>
                    <a:cubicBezTo>
                      <a:pt x="4861852" y="6234265"/>
                      <a:pt x="6234265" y="4861890"/>
                      <a:pt x="6234265" y="3175038"/>
                    </a:cubicBezTo>
                    <a:cubicBezTo>
                      <a:pt x="6234265" y="1488148"/>
                      <a:pt x="4861852" y="115760"/>
                      <a:pt x="3175000" y="115760"/>
                    </a:cubicBezTo>
                    <a:close/>
                  </a:path>
                </a:pathLst>
              </a:custGeom>
              <a:solidFill>
                <a:srgbClr val="494540"/>
              </a:solidFill>
            </p:spPr>
          </p:sp>
        </p:grpSp>
      </p:grpSp>
      <p:grpSp>
        <p:nvGrpSpPr>
          <p:cNvPr name="Group 20" id="20"/>
          <p:cNvGrpSpPr/>
          <p:nvPr/>
        </p:nvGrpSpPr>
        <p:grpSpPr>
          <a:xfrm rot="0">
            <a:off x="200822" y="3822053"/>
            <a:ext cx="3050541" cy="2900788"/>
            <a:chOff x="0" y="0"/>
            <a:chExt cx="4067389" cy="3867717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067389" cy="3867717"/>
            </a:xfrm>
            <a:custGeom>
              <a:avLst/>
              <a:gdLst/>
              <a:ahLst/>
              <a:cxnLst/>
              <a:rect r="r" b="b" t="t" l="l"/>
              <a:pathLst>
                <a:path h="3867717" w="4067389">
                  <a:moveTo>
                    <a:pt x="0" y="0"/>
                  </a:moveTo>
                  <a:lnTo>
                    <a:pt x="4067389" y="0"/>
                  </a:lnTo>
                  <a:lnTo>
                    <a:pt x="4067389" y="3867717"/>
                  </a:lnTo>
                  <a:lnTo>
                    <a:pt x="0" y="38677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22" id="22"/>
            <p:cNvGrpSpPr>
              <a:grpSpLocks noChangeAspect="true"/>
            </p:cNvGrpSpPr>
            <p:nvPr/>
          </p:nvGrpSpPr>
          <p:grpSpPr>
            <a:xfrm rot="0">
              <a:off x="543280" y="430672"/>
              <a:ext cx="2736254" cy="2725565"/>
              <a:chOff x="0" y="0"/>
              <a:chExt cx="6502400" cy="64770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116940" y="124149"/>
                <a:ext cx="6262195" cy="6234315"/>
              </a:xfrm>
              <a:custGeom>
                <a:avLst/>
                <a:gdLst/>
                <a:ahLst/>
                <a:cxnLst/>
                <a:rect r="r" b="b" t="t" l="l"/>
                <a:pathLst>
                  <a:path h="6234315" w="6262195">
                    <a:moveTo>
                      <a:pt x="3131098" y="32"/>
                    </a:moveTo>
                    <a:cubicBezTo>
                      <a:pt x="2014135" y="-4964"/>
                      <a:pt x="979875" y="588062"/>
                      <a:pt x="419947" y="1554557"/>
                    </a:cubicBezTo>
                    <a:cubicBezTo>
                      <a:pt x="-139982" y="2521051"/>
                      <a:pt x="-139982" y="3713264"/>
                      <a:pt x="419947" y="4679759"/>
                    </a:cubicBezTo>
                    <a:cubicBezTo>
                      <a:pt x="979875" y="5646253"/>
                      <a:pt x="2014135" y="6239279"/>
                      <a:pt x="3131098" y="6234284"/>
                    </a:cubicBezTo>
                    <a:cubicBezTo>
                      <a:pt x="4248061" y="6239279"/>
                      <a:pt x="5282321" y="5646253"/>
                      <a:pt x="5842249" y="4679759"/>
                    </a:cubicBezTo>
                    <a:cubicBezTo>
                      <a:pt x="6402178" y="3713265"/>
                      <a:pt x="6402178" y="2521051"/>
                      <a:pt x="5842249" y="1554557"/>
                    </a:cubicBezTo>
                    <a:cubicBezTo>
                      <a:pt x="5282321" y="588063"/>
                      <a:pt x="4248061" y="-4963"/>
                      <a:pt x="3131098" y="32"/>
                    </a:cubicBezTo>
                    <a:close/>
                  </a:path>
                </a:pathLst>
              </a:custGeom>
              <a:blipFill>
                <a:blip r:embed="rId12"/>
                <a:stretch>
                  <a:fillRect l="-27233" t="0" r="-27233" b="0"/>
                </a:stretch>
              </a:blipFill>
            </p:spPr>
          </p:sp>
          <p:sp>
            <p:nvSpPr>
              <p:cNvPr name="Freeform 24" id="24"/>
              <p:cNvSpPr/>
              <p:nvPr/>
            </p:nvSpPr>
            <p:spPr>
              <a:xfrm flipH="false" flipV="false" rot="0">
                <a:off x="73038" y="66269"/>
                <a:ext cx="6350000" cy="6349987"/>
              </a:xfrm>
              <a:custGeom>
                <a:avLst/>
                <a:gdLst/>
                <a:ahLst/>
                <a:cxnLst/>
                <a:rect r="r" b="b" t="t" l="l"/>
                <a:pathLst>
                  <a:path h="6349987" w="6350000">
                    <a:moveTo>
                      <a:pt x="3175000" y="6349987"/>
                    </a:moveTo>
                    <a:cubicBezTo>
                      <a:pt x="1424279" y="6349987"/>
                      <a:pt x="0" y="4925733"/>
                      <a:pt x="0" y="3175038"/>
                    </a:cubicBezTo>
                    <a:cubicBezTo>
                      <a:pt x="0" y="1424317"/>
                      <a:pt x="1424292" y="0"/>
                      <a:pt x="3175000" y="0"/>
                    </a:cubicBezTo>
                    <a:cubicBezTo>
                      <a:pt x="4925733" y="0"/>
                      <a:pt x="6350000" y="1424330"/>
                      <a:pt x="6350000" y="3175038"/>
                    </a:cubicBezTo>
                    <a:cubicBezTo>
                      <a:pt x="6350000" y="4925720"/>
                      <a:pt x="4925733" y="6349987"/>
                      <a:pt x="3175000" y="6349987"/>
                    </a:cubicBezTo>
                    <a:close/>
                    <a:moveTo>
                      <a:pt x="3175000" y="115760"/>
                    </a:moveTo>
                    <a:cubicBezTo>
                      <a:pt x="1488135" y="115760"/>
                      <a:pt x="115760" y="1488148"/>
                      <a:pt x="115760" y="3175038"/>
                    </a:cubicBezTo>
                    <a:cubicBezTo>
                      <a:pt x="115760" y="4861915"/>
                      <a:pt x="1488135" y="6234265"/>
                      <a:pt x="3175000" y="6234265"/>
                    </a:cubicBezTo>
                    <a:cubicBezTo>
                      <a:pt x="4861852" y="6234265"/>
                      <a:pt x="6234265" y="4861890"/>
                      <a:pt x="6234265" y="3175038"/>
                    </a:cubicBezTo>
                    <a:cubicBezTo>
                      <a:pt x="6234265" y="1488148"/>
                      <a:pt x="4861852" y="115760"/>
                      <a:pt x="3175000" y="115760"/>
                    </a:cubicBezTo>
                    <a:close/>
                  </a:path>
                </a:pathLst>
              </a:custGeom>
              <a:solidFill>
                <a:srgbClr val="494540"/>
              </a:solidFill>
            </p:spPr>
          </p:sp>
        </p:grpSp>
      </p:grpSp>
      <p:grpSp>
        <p:nvGrpSpPr>
          <p:cNvPr name="Group 25" id="25"/>
          <p:cNvGrpSpPr/>
          <p:nvPr/>
        </p:nvGrpSpPr>
        <p:grpSpPr>
          <a:xfrm rot="0">
            <a:off x="6093459" y="3822053"/>
            <a:ext cx="3050541" cy="2900788"/>
            <a:chOff x="0" y="0"/>
            <a:chExt cx="4067389" cy="3867717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067389" cy="3867717"/>
            </a:xfrm>
            <a:custGeom>
              <a:avLst/>
              <a:gdLst/>
              <a:ahLst/>
              <a:cxnLst/>
              <a:rect r="r" b="b" t="t" l="l"/>
              <a:pathLst>
                <a:path h="3867717" w="4067389">
                  <a:moveTo>
                    <a:pt x="0" y="0"/>
                  </a:moveTo>
                  <a:lnTo>
                    <a:pt x="4067389" y="0"/>
                  </a:lnTo>
                  <a:lnTo>
                    <a:pt x="4067389" y="3867717"/>
                  </a:lnTo>
                  <a:lnTo>
                    <a:pt x="0" y="38677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27" id="27"/>
            <p:cNvGrpSpPr>
              <a:grpSpLocks noChangeAspect="true"/>
            </p:cNvGrpSpPr>
            <p:nvPr/>
          </p:nvGrpSpPr>
          <p:grpSpPr>
            <a:xfrm rot="0">
              <a:off x="543280" y="430672"/>
              <a:ext cx="2736254" cy="2725565"/>
              <a:chOff x="0" y="0"/>
              <a:chExt cx="6502400" cy="6477000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116940" y="124149"/>
                <a:ext cx="6262195" cy="6234315"/>
              </a:xfrm>
              <a:custGeom>
                <a:avLst/>
                <a:gdLst/>
                <a:ahLst/>
                <a:cxnLst/>
                <a:rect r="r" b="b" t="t" l="l"/>
                <a:pathLst>
                  <a:path h="6234315" w="6262195">
                    <a:moveTo>
                      <a:pt x="3131098" y="32"/>
                    </a:moveTo>
                    <a:cubicBezTo>
                      <a:pt x="2014135" y="-4964"/>
                      <a:pt x="979875" y="588062"/>
                      <a:pt x="419947" y="1554557"/>
                    </a:cubicBezTo>
                    <a:cubicBezTo>
                      <a:pt x="-139982" y="2521051"/>
                      <a:pt x="-139982" y="3713264"/>
                      <a:pt x="419947" y="4679759"/>
                    </a:cubicBezTo>
                    <a:cubicBezTo>
                      <a:pt x="979875" y="5646253"/>
                      <a:pt x="2014135" y="6239279"/>
                      <a:pt x="3131098" y="6234284"/>
                    </a:cubicBezTo>
                    <a:cubicBezTo>
                      <a:pt x="4248061" y="6239279"/>
                      <a:pt x="5282321" y="5646253"/>
                      <a:pt x="5842249" y="4679759"/>
                    </a:cubicBezTo>
                    <a:cubicBezTo>
                      <a:pt x="6402178" y="3713265"/>
                      <a:pt x="6402178" y="2521051"/>
                      <a:pt x="5842249" y="1554557"/>
                    </a:cubicBezTo>
                    <a:cubicBezTo>
                      <a:pt x="5282321" y="588063"/>
                      <a:pt x="4248061" y="-4963"/>
                      <a:pt x="3131098" y="32"/>
                    </a:cubicBezTo>
                    <a:close/>
                  </a:path>
                </a:pathLst>
              </a:custGeom>
              <a:blipFill>
                <a:blip r:embed="rId13"/>
                <a:stretch>
                  <a:fillRect l="-28854" t="0" r="-28854" b="0"/>
                </a:stretch>
              </a:blip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 rot="0">
                <a:off x="73038" y="66269"/>
                <a:ext cx="6350000" cy="6349987"/>
              </a:xfrm>
              <a:custGeom>
                <a:avLst/>
                <a:gdLst/>
                <a:ahLst/>
                <a:cxnLst/>
                <a:rect r="r" b="b" t="t" l="l"/>
                <a:pathLst>
                  <a:path h="6349987" w="6350000">
                    <a:moveTo>
                      <a:pt x="3175000" y="6349987"/>
                    </a:moveTo>
                    <a:cubicBezTo>
                      <a:pt x="1424279" y="6349987"/>
                      <a:pt x="0" y="4925733"/>
                      <a:pt x="0" y="3175038"/>
                    </a:cubicBezTo>
                    <a:cubicBezTo>
                      <a:pt x="0" y="1424317"/>
                      <a:pt x="1424292" y="0"/>
                      <a:pt x="3175000" y="0"/>
                    </a:cubicBezTo>
                    <a:cubicBezTo>
                      <a:pt x="4925733" y="0"/>
                      <a:pt x="6350000" y="1424330"/>
                      <a:pt x="6350000" y="3175038"/>
                    </a:cubicBezTo>
                    <a:cubicBezTo>
                      <a:pt x="6350000" y="4925720"/>
                      <a:pt x="4925733" y="6349987"/>
                      <a:pt x="3175000" y="6349987"/>
                    </a:cubicBezTo>
                    <a:close/>
                    <a:moveTo>
                      <a:pt x="3175000" y="115760"/>
                    </a:moveTo>
                    <a:cubicBezTo>
                      <a:pt x="1488135" y="115760"/>
                      <a:pt x="115760" y="1488148"/>
                      <a:pt x="115760" y="3175038"/>
                    </a:cubicBezTo>
                    <a:cubicBezTo>
                      <a:pt x="115760" y="4861915"/>
                      <a:pt x="1488135" y="6234265"/>
                      <a:pt x="3175000" y="6234265"/>
                    </a:cubicBezTo>
                    <a:cubicBezTo>
                      <a:pt x="4861852" y="6234265"/>
                      <a:pt x="6234265" y="4861890"/>
                      <a:pt x="6234265" y="3175038"/>
                    </a:cubicBezTo>
                    <a:cubicBezTo>
                      <a:pt x="6234265" y="1488148"/>
                      <a:pt x="4861852" y="115760"/>
                      <a:pt x="3175000" y="115760"/>
                    </a:cubicBezTo>
                    <a:close/>
                  </a:path>
                </a:pathLst>
              </a:custGeom>
              <a:solidFill>
                <a:srgbClr val="494540"/>
              </a:solidFill>
            </p:spPr>
          </p:sp>
        </p:grpSp>
      </p:grpSp>
      <p:grpSp>
        <p:nvGrpSpPr>
          <p:cNvPr name="Group 30" id="30"/>
          <p:cNvGrpSpPr/>
          <p:nvPr/>
        </p:nvGrpSpPr>
        <p:grpSpPr>
          <a:xfrm rot="0">
            <a:off x="8920005" y="3864835"/>
            <a:ext cx="3005552" cy="2858006"/>
            <a:chOff x="0" y="0"/>
            <a:chExt cx="4007402" cy="3810675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4007402" cy="3810675"/>
            </a:xfrm>
            <a:custGeom>
              <a:avLst/>
              <a:gdLst/>
              <a:ahLst/>
              <a:cxnLst/>
              <a:rect r="r" b="b" t="t" l="l"/>
              <a:pathLst>
                <a:path h="3810675" w="4007402">
                  <a:moveTo>
                    <a:pt x="0" y="0"/>
                  </a:moveTo>
                  <a:lnTo>
                    <a:pt x="4007402" y="0"/>
                  </a:lnTo>
                  <a:lnTo>
                    <a:pt x="4007402" y="3810675"/>
                  </a:lnTo>
                  <a:lnTo>
                    <a:pt x="0" y="3810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32" id="32"/>
            <p:cNvGrpSpPr>
              <a:grpSpLocks noChangeAspect="true"/>
            </p:cNvGrpSpPr>
            <p:nvPr/>
          </p:nvGrpSpPr>
          <p:grpSpPr>
            <a:xfrm rot="0">
              <a:off x="535268" y="424321"/>
              <a:ext cx="2695899" cy="2685368"/>
              <a:chOff x="0" y="0"/>
              <a:chExt cx="6502400" cy="6477000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116940" y="124149"/>
                <a:ext cx="6262195" cy="6234315"/>
              </a:xfrm>
              <a:custGeom>
                <a:avLst/>
                <a:gdLst/>
                <a:ahLst/>
                <a:cxnLst/>
                <a:rect r="r" b="b" t="t" l="l"/>
                <a:pathLst>
                  <a:path h="6234315" w="6262195">
                    <a:moveTo>
                      <a:pt x="3131098" y="32"/>
                    </a:moveTo>
                    <a:cubicBezTo>
                      <a:pt x="2014135" y="-4964"/>
                      <a:pt x="979875" y="588062"/>
                      <a:pt x="419947" y="1554557"/>
                    </a:cubicBezTo>
                    <a:cubicBezTo>
                      <a:pt x="-139982" y="2521051"/>
                      <a:pt x="-139982" y="3713264"/>
                      <a:pt x="419947" y="4679759"/>
                    </a:cubicBezTo>
                    <a:cubicBezTo>
                      <a:pt x="979875" y="5646253"/>
                      <a:pt x="2014135" y="6239279"/>
                      <a:pt x="3131098" y="6234284"/>
                    </a:cubicBezTo>
                    <a:cubicBezTo>
                      <a:pt x="4248061" y="6239279"/>
                      <a:pt x="5282321" y="5646253"/>
                      <a:pt x="5842249" y="4679759"/>
                    </a:cubicBezTo>
                    <a:cubicBezTo>
                      <a:pt x="6402178" y="3713265"/>
                      <a:pt x="6402178" y="2521051"/>
                      <a:pt x="5842249" y="1554557"/>
                    </a:cubicBezTo>
                    <a:cubicBezTo>
                      <a:pt x="5282321" y="588063"/>
                      <a:pt x="4248061" y="-4963"/>
                      <a:pt x="3131098" y="32"/>
                    </a:cubicBezTo>
                    <a:close/>
                  </a:path>
                </a:pathLst>
              </a:custGeom>
              <a:blipFill>
                <a:blip r:embed="rId14"/>
                <a:stretch>
                  <a:fillRect l="-27473" t="0" r="-27473" b="0"/>
                </a:stretch>
              </a:blipFill>
            </p:spPr>
          </p:sp>
          <p:sp>
            <p:nvSpPr>
              <p:cNvPr name="Freeform 34" id="34"/>
              <p:cNvSpPr/>
              <p:nvPr/>
            </p:nvSpPr>
            <p:spPr>
              <a:xfrm flipH="false" flipV="false" rot="0">
                <a:off x="73038" y="66269"/>
                <a:ext cx="6350000" cy="6349987"/>
              </a:xfrm>
              <a:custGeom>
                <a:avLst/>
                <a:gdLst/>
                <a:ahLst/>
                <a:cxnLst/>
                <a:rect r="r" b="b" t="t" l="l"/>
                <a:pathLst>
                  <a:path h="6349987" w="6350000">
                    <a:moveTo>
                      <a:pt x="3175000" y="6349987"/>
                    </a:moveTo>
                    <a:cubicBezTo>
                      <a:pt x="1424279" y="6349987"/>
                      <a:pt x="0" y="4925733"/>
                      <a:pt x="0" y="3175038"/>
                    </a:cubicBezTo>
                    <a:cubicBezTo>
                      <a:pt x="0" y="1424317"/>
                      <a:pt x="1424292" y="0"/>
                      <a:pt x="3175000" y="0"/>
                    </a:cubicBezTo>
                    <a:cubicBezTo>
                      <a:pt x="4925733" y="0"/>
                      <a:pt x="6350000" y="1424330"/>
                      <a:pt x="6350000" y="3175038"/>
                    </a:cubicBezTo>
                    <a:cubicBezTo>
                      <a:pt x="6350000" y="4925720"/>
                      <a:pt x="4925733" y="6349987"/>
                      <a:pt x="3175000" y="6349987"/>
                    </a:cubicBezTo>
                    <a:close/>
                    <a:moveTo>
                      <a:pt x="3175000" y="115760"/>
                    </a:moveTo>
                    <a:cubicBezTo>
                      <a:pt x="1488135" y="115760"/>
                      <a:pt x="115760" y="1488148"/>
                      <a:pt x="115760" y="3175038"/>
                    </a:cubicBezTo>
                    <a:cubicBezTo>
                      <a:pt x="115760" y="4861915"/>
                      <a:pt x="1488135" y="6234265"/>
                      <a:pt x="3175000" y="6234265"/>
                    </a:cubicBezTo>
                    <a:cubicBezTo>
                      <a:pt x="4861852" y="6234265"/>
                      <a:pt x="6234265" y="4861890"/>
                      <a:pt x="6234265" y="3175038"/>
                    </a:cubicBezTo>
                    <a:cubicBezTo>
                      <a:pt x="6234265" y="1488148"/>
                      <a:pt x="4861852" y="115760"/>
                      <a:pt x="3175000" y="115760"/>
                    </a:cubicBezTo>
                    <a:close/>
                  </a:path>
                </a:pathLst>
              </a:custGeom>
              <a:solidFill>
                <a:srgbClr val="494540"/>
              </a:solidFill>
            </p:spPr>
          </p:sp>
        </p:grpSp>
      </p:grpSp>
      <p:grpSp>
        <p:nvGrpSpPr>
          <p:cNvPr name="Group 35" id="35"/>
          <p:cNvGrpSpPr/>
          <p:nvPr/>
        </p:nvGrpSpPr>
        <p:grpSpPr>
          <a:xfrm rot="0">
            <a:off x="12075512" y="3886225"/>
            <a:ext cx="2960562" cy="2815225"/>
            <a:chOff x="0" y="0"/>
            <a:chExt cx="3947416" cy="3753634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3947416" cy="3753634"/>
            </a:xfrm>
            <a:custGeom>
              <a:avLst/>
              <a:gdLst/>
              <a:ahLst/>
              <a:cxnLst/>
              <a:rect r="r" b="b" t="t" l="l"/>
              <a:pathLst>
                <a:path h="3753634" w="3947416">
                  <a:moveTo>
                    <a:pt x="0" y="0"/>
                  </a:moveTo>
                  <a:lnTo>
                    <a:pt x="3947416" y="0"/>
                  </a:lnTo>
                  <a:lnTo>
                    <a:pt x="3947416" y="3753634"/>
                  </a:lnTo>
                  <a:lnTo>
                    <a:pt x="0" y="37536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37" id="37"/>
            <p:cNvGrpSpPr>
              <a:grpSpLocks noChangeAspect="true"/>
            </p:cNvGrpSpPr>
            <p:nvPr/>
          </p:nvGrpSpPr>
          <p:grpSpPr>
            <a:xfrm rot="0">
              <a:off x="527255" y="417969"/>
              <a:ext cx="2655545" cy="2645171"/>
              <a:chOff x="0" y="0"/>
              <a:chExt cx="6502400" cy="647700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116940" y="124149"/>
                <a:ext cx="6262195" cy="6234315"/>
              </a:xfrm>
              <a:custGeom>
                <a:avLst/>
                <a:gdLst/>
                <a:ahLst/>
                <a:cxnLst/>
                <a:rect r="r" b="b" t="t" l="l"/>
                <a:pathLst>
                  <a:path h="6234315" w="6262195">
                    <a:moveTo>
                      <a:pt x="3131098" y="32"/>
                    </a:moveTo>
                    <a:cubicBezTo>
                      <a:pt x="2014135" y="-4964"/>
                      <a:pt x="979875" y="588062"/>
                      <a:pt x="419947" y="1554557"/>
                    </a:cubicBezTo>
                    <a:cubicBezTo>
                      <a:pt x="-139982" y="2521051"/>
                      <a:pt x="-139982" y="3713264"/>
                      <a:pt x="419947" y="4679759"/>
                    </a:cubicBezTo>
                    <a:cubicBezTo>
                      <a:pt x="979875" y="5646253"/>
                      <a:pt x="2014135" y="6239279"/>
                      <a:pt x="3131098" y="6234284"/>
                    </a:cubicBezTo>
                    <a:cubicBezTo>
                      <a:pt x="4248061" y="6239279"/>
                      <a:pt x="5282321" y="5646253"/>
                      <a:pt x="5842249" y="4679759"/>
                    </a:cubicBezTo>
                    <a:cubicBezTo>
                      <a:pt x="6402178" y="3713265"/>
                      <a:pt x="6402178" y="2521051"/>
                      <a:pt x="5842249" y="1554557"/>
                    </a:cubicBezTo>
                    <a:cubicBezTo>
                      <a:pt x="5282321" y="588063"/>
                      <a:pt x="4248061" y="-4963"/>
                      <a:pt x="3131098" y="32"/>
                    </a:cubicBezTo>
                    <a:close/>
                  </a:path>
                </a:pathLst>
              </a:custGeom>
              <a:blipFill>
                <a:blip r:embed="rId15"/>
                <a:stretch>
                  <a:fillRect l="-25696" t="0" r="-25696" b="0"/>
                </a:stretch>
              </a:blipFill>
            </p:spPr>
          </p:sp>
          <p:sp>
            <p:nvSpPr>
              <p:cNvPr name="Freeform 39" id="39"/>
              <p:cNvSpPr/>
              <p:nvPr/>
            </p:nvSpPr>
            <p:spPr>
              <a:xfrm flipH="false" flipV="false" rot="0">
                <a:off x="73038" y="66269"/>
                <a:ext cx="6350000" cy="6349987"/>
              </a:xfrm>
              <a:custGeom>
                <a:avLst/>
                <a:gdLst/>
                <a:ahLst/>
                <a:cxnLst/>
                <a:rect r="r" b="b" t="t" l="l"/>
                <a:pathLst>
                  <a:path h="6349987" w="6350000">
                    <a:moveTo>
                      <a:pt x="3175000" y="6349987"/>
                    </a:moveTo>
                    <a:cubicBezTo>
                      <a:pt x="1424279" y="6349987"/>
                      <a:pt x="0" y="4925733"/>
                      <a:pt x="0" y="3175038"/>
                    </a:cubicBezTo>
                    <a:cubicBezTo>
                      <a:pt x="0" y="1424317"/>
                      <a:pt x="1424292" y="0"/>
                      <a:pt x="3175000" y="0"/>
                    </a:cubicBezTo>
                    <a:cubicBezTo>
                      <a:pt x="4925733" y="0"/>
                      <a:pt x="6350000" y="1424330"/>
                      <a:pt x="6350000" y="3175038"/>
                    </a:cubicBezTo>
                    <a:cubicBezTo>
                      <a:pt x="6350000" y="4925720"/>
                      <a:pt x="4925733" y="6349987"/>
                      <a:pt x="3175000" y="6349987"/>
                    </a:cubicBezTo>
                    <a:close/>
                    <a:moveTo>
                      <a:pt x="3175000" y="115760"/>
                    </a:moveTo>
                    <a:cubicBezTo>
                      <a:pt x="1488135" y="115760"/>
                      <a:pt x="115760" y="1488148"/>
                      <a:pt x="115760" y="3175038"/>
                    </a:cubicBezTo>
                    <a:cubicBezTo>
                      <a:pt x="115760" y="4861915"/>
                      <a:pt x="1488135" y="6234265"/>
                      <a:pt x="3175000" y="6234265"/>
                    </a:cubicBezTo>
                    <a:cubicBezTo>
                      <a:pt x="4861852" y="6234265"/>
                      <a:pt x="6234265" y="4861890"/>
                      <a:pt x="6234265" y="3175038"/>
                    </a:cubicBezTo>
                    <a:cubicBezTo>
                      <a:pt x="6234265" y="1488148"/>
                      <a:pt x="4861852" y="115760"/>
                      <a:pt x="3175000" y="115760"/>
                    </a:cubicBezTo>
                    <a:close/>
                  </a:path>
                </a:pathLst>
              </a:custGeom>
              <a:solidFill>
                <a:srgbClr val="494540"/>
              </a:solidFill>
            </p:spPr>
          </p:sp>
        </p:grpSp>
      </p:grpSp>
      <p:sp>
        <p:nvSpPr>
          <p:cNvPr name="TextBox 40" id="40"/>
          <p:cNvSpPr txBox="true"/>
          <p:nvPr/>
        </p:nvSpPr>
        <p:spPr>
          <a:xfrm rot="0">
            <a:off x="5031671" y="1101188"/>
            <a:ext cx="8224658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spc="485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ผลการดำเนินการ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718907" y="7144294"/>
            <a:ext cx="5064912" cy="84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เผยแพร่ผ่านทางเว็บไซต์ สศค. (www.fpo.go.th)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7331075" y="7144294"/>
            <a:ext cx="3625850" cy="84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เผยแพร่ผ่านทางระบบ Intranet สศค.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3462382" y="7144294"/>
            <a:ext cx="3625850" cy="84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เผยแพร่ผ่านทาง e - mail ของบุคลากร สศค.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210441" y="2639421"/>
            <a:ext cx="5064912" cy="635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spc="283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เดือนมีนาคม 2569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15403" y="0"/>
            <a:ext cx="20518805" cy="10287000"/>
            <a:chOff x="0" y="0"/>
            <a:chExt cx="27358407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6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3642407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6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-305422" y="9258300"/>
            <a:ext cx="18898843" cy="1311037"/>
            <a:chOff x="0" y="0"/>
            <a:chExt cx="4977473" cy="34529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977473" cy="345294"/>
            </a:xfrm>
            <a:custGeom>
              <a:avLst/>
              <a:gdLst/>
              <a:ahLst/>
              <a:cxnLst/>
              <a:rect r="r" b="b" t="t" l="l"/>
              <a:pathLst>
                <a:path h="345294" w="4977473">
                  <a:moveTo>
                    <a:pt x="0" y="0"/>
                  </a:moveTo>
                  <a:lnTo>
                    <a:pt x="4977473" y="0"/>
                  </a:lnTo>
                  <a:lnTo>
                    <a:pt x="4977473" y="345294"/>
                  </a:lnTo>
                  <a:lnTo>
                    <a:pt x="0" y="345294"/>
                  </a:lnTo>
                  <a:close/>
                </a:path>
              </a:pathLst>
            </a:custGeom>
            <a:solidFill>
              <a:srgbClr val="B4E3DD"/>
            </a:solidFill>
            <a:ln cap="sq">
              <a:noFill/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977473" cy="3929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146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28700" y="875583"/>
            <a:ext cx="961564" cy="961564"/>
          </a:xfrm>
          <a:custGeom>
            <a:avLst/>
            <a:gdLst/>
            <a:ahLst/>
            <a:cxnLst/>
            <a:rect r="r" b="b" t="t" l="l"/>
            <a:pathLst>
              <a:path h="961564" w="961564">
                <a:moveTo>
                  <a:pt x="0" y="0"/>
                </a:moveTo>
                <a:lnTo>
                  <a:pt x="961564" y="0"/>
                </a:lnTo>
                <a:lnTo>
                  <a:pt x="961564" y="961564"/>
                </a:lnTo>
                <a:lnTo>
                  <a:pt x="0" y="9615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275307" y="720672"/>
            <a:ext cx="1597257" cy="1597257"/>
          </a:xfrm>
          <a:custGeom>
            <a:avLst/>
            <a:gdLst/>
            <a:ahLst/>
            <a:cxnLst/>
            <a:rect r="r" b="b" t="t" l="l"/>
            <a:pathLst>
              <a:path h="1597257" w="1597257">
                <a:moveTo>
                  <a:pt x="0" y="0"/>
                </a:moveTo>
                <a:lnTo>
                  <a:pt x="1597258" y="0"/>
                </a:lnTo>
                <a:lnTo>
                  <a:pt x="1597258" y="1597257"/>
                </a:lnTo>
                <a:lnTo>
                  <a:pt x="0" y="15972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670981" y="3269112"/>
            <a:ext cx="3569689" cy="3394450"/>
          </a:xfrm>
          <a:custGeom>
            <a:avLst/>
            <a:gdLst/>
            <a:ahLst/>
            <a:cxnLst/>
            <a:rect r="r" b="b" t="t" l="l"/>
            <a:pathLst>
              <a:path h="3394450" w="3569689">
                <a:moveTo>
                  <a:pt x="0" y="0"/>
                </a:moveTo>
                <a:lnTo>
                  <a:pt x="3569689" y="0"/>
                </a:lnTo>
                <a:lnTo>
                  <a:pt x="3569689" y="3394450"/>
                </a:lnTo>
                <a:lnTo>
                  <a:pt x="0" y="33944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3147783" y="3647086"/>
            <a:ext cx="2401437" cy="2392056"/>
            <a:chOff x="0" y="0"/>
            <a:chExt cx="6502400" cy="64770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116940" y="124149"/>
              <a:ext cx="6262195" cy="6234315"/>
            </a:xfrm>
            <a:custGeom>
              <a:avLst/>
              <a:gdLst/>
              <a:ahLst/>
              <a:cxnLst/>
              <a:rect r="r" b="b" t="t" l="l"/>
              <a:pathLst>
                <a:path h="6234315" w="6262195">
                  <a:moveTo>
                    <a:pt x="3131098" y="32"/>
                  </a:moveTo>
                  <a:cubicBezTo>
                    <a:pt x="2014135" y="-4964"/>
                    <a:pt x="979875" y="588062"/>
                    <a:pt x="419947" y="1554557"/>
                  </a:cubicBezTo>
                  <a:cubicBezTo>
                    <a:pt x="-139982" y="2521051"/>
                    <a:pt x="-139982" y="3713264"/>
                    <a:pt x="419947" y="4679759"/>
                  </a:cubicBezTo>
                  <a:cubicBezTo>
                    <a:pt x="979875" y="5646253"/>
                    <a:pt x="2014135" y="6239279"/>
                    <a:pt x="3131098" y="6234284"/>
                  </a:cubicBezTo>
                  <a:cubicBezTo>
                    <a:pt x="4248061" y="6239279"/>
                    <a:pt x="5282321" y="5646253"/>
                    <a:pt x="5842249" y="4679759"/>
                  </a:cubicBezTo>
                  <a:cubicBezTo>
                    <a:pt x="6402178" y="3713265"/>
                    <a:pt x="6402178" y="2521051"/>
                    <a:pt x="5842249" y="1554557"/>
                  </a:cubicBezTo>
                  <a:cubicBezTo>
                    <a:pt x="5282321" y="588063"/>
                    <a:pt x="4248061" y="-4963"/>
                    <a:pt x="3131098" y="32"/>
                  </a:cubicBezTo>
                  <a:close/>
                </a:path>
              </a:pathLst>
            </a:custGeom>
            <a:blipFill>
              <a:blip r:embed="rId10"/>
              <a:stretch>
                <a:fillRect l="-26140" t="0" r="-2614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494540"/>
            </a:solid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7230438" y="3269112"/>
            <a:ext cx="3569689" cy="3394450"/>
          </a:xfrm>
          <a:custGeom>
            <a:avLst/>
            <a:gdLst/>
            <a:ahLst/>
            <a:cxnLst/>
            <a:rect r="r" b="b" t="t" l="l"/>
            <a:pathLst>
              <a:path h="3394450" w="3569689">
                <a:moveTo>
                  <a:pt x="0" y="0"/>
                </a:moveTo>
                <a:lnTo>
                  <a:pt x="3569690" y="0"/>
                </a:lnTo>
                <a:lnTo>
                  <a:pt x="3569690" y="3394450"/>
                </a:lnTo>
                <a:lnTo>
                  <a:pt x="0" y="33944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7707241" y="3647086"/>
            <a:ext cx="2401437" cy="2392056"/>
            <a:chOff x="0" y="0"/>
            <a:chExt cx="6502400" cy="6477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116940" y="124149"/>
              <a:ext cx="6262195" cy="6234315"/>
            </a:xfrm>
            <a:custGeom>
              <a:avLst/>
              <a:gdLst/>
              <a:ahLst/>
              <a:cxnLst/>
              <a:rect r="r" b="b" t="t" l="l"/>
              <a:pathLst>
                <a:path h="6234315" w="6262195">
                  <a:moveTo>
                    <a:pt x="3131098" y="32"/>
                  </a:moveTo>
                  <a:cubicBezTo>
                    <a:pt x="2014135" y="-4964"/>
                    <a:pt x="979875" y="588062"/>
                    <a:pt x="419947" y="1554557"/>
                  </a:cubicBezTo>
                  <a:cubicBezTo>
                    <a:pt x="-139982" y="2521051"/>
                    <a:pt x="-139982" y="3713264"/>
                    <a:pt x="419947" y="4679759"/>
                  </a:cubicBezTo>
                  <a:cubicBezTo>
                    <a:pt x="979875" y="5646253"/>
                    <a:pt x="2014135" y="6239279"/>
                    <a:pt x="3131098" y="6234284"/>
                  </a:cubicBezTo>
                  <a:cubicBezTo>
                    <a:pt x="4248061" y="6239279"/>
                    <a:pt x="5282321" y="5646253"/>
                    <a:pt x="5842249" y="4679759"/>
                  </a:cubicBezTo>
                  <a:cubicBezTo>
                    <a:pt x="6402178" y="3713265"/>
                    <a:pt x="6402178" y="2521051"/>
                    <a:pt x="5842249" y="1554557"/>
                  </a:cubicBezTo>
                  <a:cubicBezTo>
                    <a:pt x="5282321" y="588063"/>
                    <a:pt x="4248061" y="-4963"/>
                    <a:pt x="3131098" y="32"/>
                  </a:cubicBezTo>
                  <a:close/>
                </a:path>
              </a:pathLst>
            </a:custGeom>
            <a:blipFill>
              <a:blip r:embed="rId11"/>
              <a:stretch>
                <a:fillRect l="-32275" t="0" r="-32275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494540"/>
            </a:solidFill>
          </p:spPr>
        </p:sp>
      </p:grpSp>
      <p:sp>
        <p:nvSpPr>
          <p:cNvPr name="Freeform 18" id="18"/>
          <p:cNvSpPr/>
          <p:nvPr/>
        </p:nvSpPr>
        <p:spPr>
          <a:xfrm flipH="false" flipV="false" rot="0">
            <a:off x="11789896" y="3269112"/>
            <a:ext cx="3569689" cy="3394450"/>
          </a:xfrm>
          <a:custGeom>
            <a:avLst/>
            <a:gdLst/>
            <a:ahLst/>
            <a:cxnLst/>
            <a:rect r="r" b="b" t="t" l="l"/>
            <a:pathLst>
              <a:path h="3394450" w="3569689">
                <a:moveTo>
                  <a:pt x="0" y="0"/>
                </a:moveTo>
                <a:lnTo>
                  <a:pt x="3569689" y="0"/>
                </a:lnTo>
                <a:lnTo>
                  <a:pt x="3569689" y="3394450"/>
                </a:lnTo>
                <a:lnTo>
                  <a:pt x="0" y="33944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9" id="19"/>
          <p:cNvGrpSpPr>
            <a:grpSpLocks noChangeAspect="true"/>
          </p:cNvGrpSpPr>
          <p:nvPr/>
        </p:nvGrpSpPr>
        <p:grpSpPr>
          <a:xfrm rot="0">
            <a:off x="12266698" y="3647086"/>
            <a:ext cx="2401437" cy="2392056"/>
            <a:chOff x="0" y="0"/>
            <a:chExt cx="6502400" cy="64770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16940" y="124149"/>
              <a:ext cx="6262195" cy="6234315"/>
            </a:xfrm>
            <a:custGeom>
              <a:avLst/>
              <a:gdLst/>
              <a:ahLst/>
              <a:cxnLst/>
              <a:rect r="r" b="b" t="t" l="l"/>
              <a:pathLst>
                <a:path h="6234315" w="6262195">
                  <a:moveTo>
                    <a:pt x="3131098" y="32"/>
                  </a:moveTo>
                  <a:cubicBezTo>
                    <a:pt x="2014135" y="-4964"/>
                    <a:pt x="979875" y="588062"/>
                    <a:pt x="419947" y="1554557"/>
                  </a:cubicBezTo>
                  <a:cubicBezTo>
                    <a:pt x="-139982" y="2521051"/>
                    <a:pt x="-139982" y="3713264"/>
                    <a:pt x="419947" y="4679759"/>
                  </a:cubicBezTo>
                  <a:cubicBezTo>
                    <a:pt x="979875" y="5646253"/>
                    <a:pt x="2014135" y="6239279"/>
                    <a:pt x="3131098" y="6234284"/>
                  </a:cubicBezTo>
                  <a:cubicBezTo>
                    <a:pt x="4248061" y="6239279"/>
                    <a:pt x="5282321" y="5646253"/>
                    <a:pt x="5842249" y="4679759"/>
                  </a:cubicBezTo>
                  <a:cubicBezTo>
                    <a:pt x="6402178" y="3713265"/>
                    <a:pt x="6402178" y="2521051"/>
                    <a:pt x="5842249" y="1554557"/>
                  </a:cubicBezTo>
                  <a:cubicBezTo>
                    <a:pt x="5282321" y="588063"/>
                    <a:pt x="4248061" y="-4963"/>
                    <a:pt x="3131098" y="32"/>
                  </a:cubicBezTo>
                  <a:close/>
                </a:path>
              </a:pathLst>
            </a:custGeom>
            <a:blipFill>
              <a:blip r:embed="rId12"/>
              <a:stretch>
                <a:fillRect l="-21492" t="0" r="-21492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494540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5031671" y="1101188"/>
            <a:ext cx="8224658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spc="485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ผลการดำเนินการ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923369" y="7263911"/>
            <a:ext cx="5064912" cy="1263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เผยแพร่ผ่านทางเว็บไซต์</a:t>
            </a:r>
          </a:p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สำนักงานเศรษฐกิจการคลัง (สศค.) (www.fpo.go.th)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230438" y="7263911"/>
            <a:ext cx="3625850" cy="84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เผยแพร่ผ่านทางระบบ Intranet สศค.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789896" y="7263911"/>
            <a:ext cx="3625850" cy="84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เผยแพร่ผ่านทาง e - mail ของบุคลากร สศค.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509482" y="2309927"/>
            <a:ext cx="5064912" cy="635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spc="283">
                <a:solidFill>
                  <a:srgbClr val="494F56"/>
                </a:solidFill>
                <a:latin typeface="Bara TH"/>
                <a:ea typeface="Bara TH"/>
                <a:cs typeface="Bara TH"/>
                <a:sym typeface="Bara TH"/>
              </a:rPr>
              <a:t>เดือนเมษายน 2569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4E3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15403" y="0"/>
            <a:ext cx="20518805" cy="10287000"/>
            <a:chOff x="0" y="0"/>
            <a:chExt cx="27358407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8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3642407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8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-305422" y="9258300"/>
            <a:ext cx="18898843" cy="3407171"/>
            <a:chOff x="0" y="0"/>
            <a:chExt cx="4977473" cy="89736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977473" cy="897362"/>
            </a:xfrm>
            <a:custGeom>
              <a:avLst/>
              <a:gdLst/>
              <a:ahLst/>
              <a:cxnLst/>
              <a:rect r="r" b="b" t="t" l="l"/>
              <a:pathLst>
                <a:path h="897362" w="4977473">
                  <a:moveTo>
                    <a:pt x="0" y="0"/>
                  </a:moveTo>
                  <a:lnTo>
                    <a:pt x="4977473" y="0"/>
                  </a:lnTo>
                  <a:lnTo>
                    <a:pt x="4977473" y="897362"/>
                  </a:lnTo>
                  <a:lnTo>
                    <a:pt x="0" y="897362"/>
                  </a:lnTo>
                  <a:close/>
                </a:path>
              </a:pathLst>
            </a:custGeom>
            <a:solidFill>
              <a:srgbClr val="FFADBC"/>
            </a:solidFill>
            <a:ln cap="sq">
              <a:noFill/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977473" cy="9449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146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3685230" y="2846541"/>
            <a:ext cx="11754855" cy="42925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spc="648">
                <a:solidFill>
                  <a:srgbClr val="FFFFFF"/>
                </a:solidFill>
                <a:latin typeface="Bara TH"/>
                <a:ea typeface="Bara TH"/>
                <a:cs typeface="Bara TH"/>
                <a:sym typeface="Bara TH"/>
              </a:rPr>
              <a:t>จัดทำโดย...</a:t>
            </a:r>
          </a:p>
          <a:p>
            <a:pPr algn="ctr">
              <a:lnSpc>
                <a:spcPts val="11200"/>
              </a:lnSpc>
            </a:pPr>
            <a:r>
              <a:rPr lang="en-US" sz="8000" spc="648">
                <a:solidFill>
                  <a:srgbClr val="FFFFFF"/>
                </a:solidFill>
                <a:latin typeface="Bara TH"/>
                <a:ea typeface="Bara TH"/>
                <a:cs typeface="Bara TH"/>
                <a:sym typeface="Bara TH"/>
              </a:rPr>
              <a:t>กลุ่มตรวจสอบภายใน สำนักงานเศรษฐกิจการคลัง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DAHEXlVe5iw</dc:identifier>
  <dcterms:modified xsi:type="dcterms:W3CDTF">2011-08-01T06:04:30Z</dcterms:modified>
  <cp:revision>1</cp:revision>
  <dc:title>โครงการ “สำนึกดี”</dc:title>
</cp:coreProperties>
</file>