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8288000" cy="10287000"/>
  <p:notesSz cx="6858000" cy="9144000"/>
  <p:embeddedFontLst>
    <p:embeddedFont>
      <p:font typeface="Anantason Expanded Medium" panose="020B0604020202020204" charset="-34"/>
      <p:regular r:id="rId15"/>
    </p:embeddedFont>
    <p:embeddedFont>
      <p:font typeface="Anantason Expanded Semi-Bold Italics" panose="020B0604020202020204" charset="-34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rdia New" panose="020B0304020202020204" pitchFamily="34" charset="-34"/>
      <p:regular r:id="rId21"/>
      <p:bold r:id="rId22"/>
      <p:italic r:id="rId23"/>
      <p:boldItalic r:id="rId24"/>
    </p:embeddedFont>
    <p:embeddedFont>
      <p:font typeface="Opun Mai" panose="020B0604020202020204" charset="-34"/>
      <p:regular r:id="rId25"/>
    </p:embeddedFont>
    <p:embeddedFont>
      <p:font typeface="Opun Mai Bold" panose="020B0604020202020204" charset="-34"/>
      <p:regular r:id="rId26"/>
    </p:embeddedFont>
    <p:embeddedFont>
      <p:font typeface="Opun Mai Medium" panose="020B0604020202020204" charset="-3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88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7EE3E-E1D7-4F22-8B0A-C1407324038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E482B-BEDB-4140-AFFF-5138C1170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1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E482B-BEDB-4140-AFFF-5138C11703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E482B-BEDB-4140-AFFF-5138C11703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50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E482B-BEDB-4140-AFFF-5138C11703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E482B-BEDB-4140-AFFF-5138C11703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46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E482B-BEDB-4140-AFFF-5138C11703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8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E482B-BEDB-4140-AFFF-5138C11703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73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E482B-BEDB-4140-AFFF-5138C11703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83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E482B-BEDB-4140-AFFF-5138C11703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97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E482B-BEDB-4140-AFFF-5138C11703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9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E482B-BEDB-4140-AFFF-5138C11703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08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E482B-BEDB-4140-AFFF-5138C11703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6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20.png"/><Relationship Id="rId5" Type="http://schemas.openxmlformats.org/officeDocument/2006/relationships/image" Target="../media/image56.png"/><Relationship Id="rId10" Type="http://schemas.openxmlformats.org/officeDocument/2006/relationships/image" Target="../media/image19.svg"/><Relationship Id="rId4" Type="http://schemas.openxmlformats.org/officeDocument/2006/relationships/image" Target="../media/image9.sv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sv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22.sv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sv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9.svg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16.svg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19.sv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4.svg"/><Relationship Id="rId5" Type="http://schemas.openxmlformats.org/officeDocument/2006/relationships/image" Target="../media/image15.png"/><Relationship Id="rId15" Type="http://schemas.openxmlformats.org/officeDocument/2006/relationships/image" Target="../media/image45.png"/><Relationship Id="rId10" Type="http://schemas.openxmlformats.org/officeDocument/2006/relationships/image" Target="../media/image33.png"/><Relationship Id="rId4" Type="http://schemas.openxmlformats.org/officeDocument/2006/relationships/image" Target="../media/image19.svg"/><Relationship Id="rId9" Type="http://schemas.openxmlformats.org/officeDocument/2006/relationships/image" Target="../media/image43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0" Type="http://schemas.openxmlformats.org/officeDocument/2006/relationships/image" Target="../media/image34.svg"/><Relationship Id="rId4" Type="http://schemas.openxmlformats.org/officeDocument/2006/relationships/image" Target="../media/image19.svg"/><Relationship Id="rId9" Type="http://schemas.openxmlformats.org/officeDocument/2006/relationships/image" Target="../media/image33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50.png"/><Relationship Id="rId12" Type="http://schemas.openxmlformats.org/officeDocument/2006/relationships/image" Target="../media/image37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4.svg"/><Relationship Id="rId5" Type="http://schemas.openxmlformats.org/officeDocument/2006/relationships/image" Target="../media/image15.png"/><Relationship Id="rId15" Type="http://schemas.openxmlformats.org/officeDocument/2006/relationships/image" Target="../media/image45.png"/><Relationship Id="rId10" Type="http://schemas.openxmlformats.org/officeDocument/2006/relationships/image" Target="../media/image33.png"/><Relationship Id="rId4" Type="http://schemas.openxmlformats.org/officeDocument/2006/relationships/image" Target="../media/image19.svg"/><Relationship Id="rId9" Type="http://schemas.openxmlformats.org/officeDocument/2006/relationships/image" Target="../media/image52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53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4.svg"/><Relationship Id="rId5" Type="http://schemas.openxmlformats.org/officeDocument/2006/relationships/image" Target="../media/image15.png"/><Relationship Id="rId15" Type="http://schemas.openxmlformats.org/officeDocument/2006/relationships/image" Target="../media/image49.png"/><Relationship Id="rId10" Type="http://schemas.openxmlformats.org/officeDocument/2006/relationships/image" Target="../media/image33.png"/><Relationship Id="rId4" Type="http://schemas.openxmlformats.org/officeDocument/2006/relationships/image" Target="../media/image19.svg"/><Relationship Id="rId9" Type="http://schemas.openxmlformats.org/officeDocument/2006/relationships/image" Target="../media/image55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D9E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3661" flipV="1">
            <a:off x="-6149428" y="8294636"/>
            <a:ext cx="30586856" cy="12234743"/>
          </a:xfrm>
          <a:custGeom>
            <a:avLst/>
            <a:gdLst/>
            <a:ahLst/>
            <a:cxnLst/>
            <a:rect l="l" t="t" r="r" b="b"/>
            <a:pathLst>
              <a:path w="30586856" h="12234743">
                <a:moveTo>
                  <a:pt x="0" y="12234742"/>
                </a:moveTo>
                <a:lnTo>
                  <a:pt x="30586856" y="12234742"/>
                </a:lnTo>
                <a:lnTo>
                  <a:pt x="30586856" y="0"/>
                </a:lnTo>
                <a:lnTo>
                  <a:pt x="0" y="0"/>
                </a:lnTo>
                <a:lnTo>
                  <a:pt x="0" y="1223474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378" y="-1479142"/>
            <a:ext cx="8927622" cy="11067045"/>
          </a:xfrm>
          <a:custGeom>
            <a:avLst/>
            <a:gdLst/>
            <a:ahLst/>
            <a:cxnLst/>
            <a:rect l="l" t="t" r="r" b="b"/>
            <a:pathLst>
              <a:path w="8927622" h="11067045">
                <a:moveTo>
                  <a:pt x="0" y="0"/>
                </a:moveTo>
                <a:lnTo>
                  <a:pt x="8927622" y="0"/>
                </a:lnTo>
                <a:lnTo>
                  <a:pt x="8927622" y="11067045"/>
                </a:lnTo>
                <a:lnTo>
                  <a:pt x="0" y="110670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2614179">
            <a:off x="-1690220" y="-1084862"/>
            <a:ext cx="6204946" cy="1584472"/>
            <a:chOff x="0" y="0"/>
            <a:chExt cx="1611065" cy="4113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1065" cy="411396"/>
            </a:xfrm>
            <a:custGeom>
              <a:avLst/>
              <a:gdLst/>
              <a:ahLst/>
              <a:cxnLst/>
              <a:rect l="l" t="t" r="r" b="b"/>
              <a:pathLst>
                <a:path w="1611065" h="411396">
                  <a:moveTo>
                    <a:pt x="0" y="0"/>
                  </a:moveTo>
                  <a:lnTo>
                    <a:pt x="1611065" y="0"/>
                  </a:lnTo>
                  <a:lnTo>
                    <a:pt x="1611065" y="411396"/>
                  </a:lnTo>
                  <a:lnTo>
                    <a:pt x="0" y="4113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11065" cy="449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16378" y="7794705"/>
            <a:ext cx="772309" cy="644878"/>
          </a:xfrm>
          <a:custGeom>
            <a:avLst/>
            <a:gdLst/>
            <a:ahLst/>
            <a:cxnLst/>
            <a:rect l="l" t="t" r="r" b="b"/>
            <a:pathLst>
              <a:path w="772309" h="644878">
                <a:moveTo>
                  <a:pt x="0" y="0"/>
                </a:moveTo>
                <a:lnTo>
                  <a:pt x="772309" y="0"/>
                </a:lnTo>
                <a:lnTo>
                  <a:pt x="772309" y="644877"/>
                </a:lnTo>
                <a:lnTo>
                  <a:pt x="0" y="644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988192" y="3049775"/>
            <a:ext cx="8666935" cy="396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45"/>
              </a:lnSpc>
            </a:pPr>
            <a:r>
              <a:rPr lang="en-US" sz="11389" b="1">
                <a:solidFill>
                  <a:srgbClr val="DF2E66"/>
                </a:solidFill>
                <a:latin typeface="Opun Mai Bold"/>
                <a:ea typeface="Opun Mai Bold"/>
                <a:cs typeface="Opun Mai Bold"/>
                <a:sym typeface="Opun Mai Bold"/>
              </a:rPr>
              <a:t>สิ่งเล็ก ๆ </a:t>
            </a:r>
          </a:p>
          <a:p>
            <a:pPr algn="l">
              <a:lnSpc>
                <a:spcPts val="15945"/>
              </a:lnSpc>
            </a:pPr>
            <a:r>
              <a:rPr lang="en-US" sz="11389" b="1">
                <a:solidFill>
                  <a:srgbClr val="DF2E66"/>
                </a:solidFill>
                <a:latin typeface="Opun Mai Bold"/>
                <a:ea typeface="Opun Mai Bold"/>
                <a:cs typeface="Opun Mai Bold"/>
                <a:sym typeface="Opun Mai Bold"/>
              </a:rPr>
              <a:t>ที่เรียกว่า.. รัก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79978" y="8073943"/>
            <a:ext cx="9283363" cy="616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en-US" sz="3307" b="1">
                <a:solidFill>
                  <a:srgbClr val="DF2E66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กลุ่มตรวจสอบภายใน สำนักงานเศรษฐกิจการคลัง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33645" y="1199682"/>
            <a:ext cx="2376030" cy="897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5"/>
              </a:lnSpc>
              <a:spcBef>
                <a:spcPct val="0"/>
              </a:spcBef>
            </a:pPr>
            <a:r>
              <a:rPr lang="en-US" sz="4432" b="1">
                <a:solidFill>
                  <a:srgbClr val="DF2E66"/>
                </a:solidFill>
                <a:latin typeface="Opun Mai Medium"/>
                <a:ea typeface="Opun Mai Medium"/>
                <a:cs typeface="Opun Mai Medium"/>
                <a:sym typeface="Opun Mai Medium"/>
              </a:rPr>
              <a:t>โครงการ</a:t>
            </a:r>
          </a:p>
        </p:txBody>
      </p:sp>
      <p:sp>
        <p:nvSpPr>
          <p:cNvPr id="11" name="Freeform 11"/>
          <p:cNvSpPr/>
          <p:nvPr/>
        </p:nvSpPr>
        <p:spPr>
          <a:xfrm>
            <a:off x="256391" y="2284053"/>
            <a:ext cx="772309" cy="644878"/>
          </a:xfrm>
          <a:custGeom>
            <a:avLst/>
            <a:gdLst/>
            <a:ahLst/>
            <a:cxnLst/>
            <a:rect l="l" t="t" r="r" b="b"/>
            <a:pathLst>
              <a:path w="772309" h="644878">
                <a:moveTo>
                  <a:pt x="0" y="0"/>
                </a:moveTo>
                <a:lnTo>
                  <a:pt x="772309" y="0"/>
                </a:lnTo>
                <a:lnTo>
                  <a:pt x="772309" y="644878"/>
                </a:lnTo>
                <a:lnTo>
                  <a:pt x="0" y="644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847647" y="640529"/>
            <a:ext cx="772309" cy="644878"/>
          </a:xfrm>
          <a:custGeom>
            <a:avLst/>
            <a:gdLst/>
            <a:ahLst/>
            <a:cxnLst/>
            <a:rect l="l" t="t" r="r" b="b"/>
            <a:pathLst>
              <a:path w="772309" h="644878">
                <a:moveTo>
                  <a:pt x="0" y="0"/>
                </a:moveTo>
                <a:lnTo>
                  <a:pt x="772309" y="0"/>
                </a:lnTo>
                <a:lnTo>
                  <a:pt x="772309" y="644878"/>
                </a:lnTo>
                <a:lnTo>
                  <a:pt x="0" y="644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486991" y="1774837"/>
            <a:ext cx="772309" cy="644878"/>
          </a:xfrm>
          <a:custGeom>
            <a:avLst/>
            <a:gdLst/>
            <a:ahLst/>
            <a:cxnLst/>
            <a:rect l="l" t="t" r="r" b="b"/>
            <a:pathLst>
              <a:path w="772309" h="644878">
                <a:moveTo>
                  <a:pt x="0" y="0"/>
                </a:moveTo>
                <a:lnTo>
                  <a:pt x="772309" y="0"/>
                </a:lnTo>
                <a:lnTo>
                  <a:pt x="772309" y="644877"/>
                </a:lnTo>
                <a:lnTo>
                  <a:pt x="0" y="644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02060" y="3731942"/>
            <a:ext cx="772309" cy="644878"/>
          </a:xfrm>
          <a:custGeom>
            <a:avLst/>
            <a:gdLst/>
            <a:ahLst/>
            <a:cxnLst/>
            <a:rect l="l" t="t" r="r" b="b"/>
            <a:pathLst>
              <a:path w="772309" h="644878">
                <a:moveTo>
                  <a:pt x="0" y="0"/>
                </a:moveTo>
                <a:lnTo>
                  <a:pt x="772309" y="0"/>
                </a:lnTo>
                <a:lnTo>
                  <a:pt x="772309" y="644878"/>
                </a:lnTo>
                <a:lnTo>
                  <a:pt x="0" y="644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191032" y="7149827"/>
            <a:ext cx="772309" cy="644878"/>
          </a:xfrm>
          <a:custGeom>
            <a:avLst/>
            <a:gdLst/>
            <a:ahLst/>
            <a:cxnLst/>
            <a:rect l="l" t="t" r="r" b="b"/>
            <a:pathLst>
              <a:path w="772309" h="644878">
                <a:moveTo>
                  <a:pt x="0" y="0"/>
                </a:moveTo>
                <a:lnTo>
                  <a:pt x="772309" y="0"/>
                </a:lnTo>
                <a:lnTo>
                  <a:pt x="772309" y="644878"/>
                </a:lnTo>
                <a:lnTo>
                  <a:pt x="0" y="644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461493" y="6947637"/>
            <a:ext cx="772309" cy="644878"/>
          </a:xfrm>
          <a:custGeom>
            <a:avLst/>
            <a:gdLst/>
            <a:ahLst/>
            <a:cxnLst/>
            <a:rect l="l" t="t" r="r" b="b"/>
            <a:pathLst>
              <a:path w="772309" h="644878">
                <a:moveTo>
                  <a:pt x="0" y="0"/>
                </a:moveTo>
                <a:lnTo>
                  <a:pt x="772308" y="0"/>
                </a:lnTo>
                <a:lnTo>
                  <a:pt x="772308" y="644877"/>
                </a:lnTo>
                <a:lnTo>
                  <a:pt x="0" y="644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225297" y="8613422"/>
            <a:ext cx="772309" cy="644878"/>
          </a:xfrm>
          <a:custGeom>
            <a:avLst/>
            <a:gdLst/>
            <a:ahLst/>
            <a:cxnLst/>
            <a:rect l="l" t="t" r="r" b="b"/>
            <a:pathLst>
              <a:path w="772309" h="644878">
                <a:moveTo>
                  <a:pt x="0" y="0"/>
                </a:moveTo>
                <a:lnTo>
                  <a:pt x="772309" y="0"/>
                </a:lnTo>
                <a:lnTo>
                  <a:pt x="772309" y="644878"/>
                </a:lnTo>
                <a:lnTo>
                  <a:pt x="0" y="644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09674" y="392879"/>
            <a:ext cx="772309" cy="644878"/>
          </a:xfrm>
          <a:custGeom>
            <a:avLst/>
            <a:gdLst/>
            <a:ahLst/>
            <a:cxnLst/>
            <a:rect l="l" t="t" r="r" b="b"/>
            <a:pathLst>
              <a:path w="772309" h="644878">
                <a:moveTo>
                  <a:pt x="0" y="0"/>
                </a:moveTo>
                <a:lnTo>
                  <a:pt x="772309" y="0"/>
                </a:lnTo>
                <a:lnTo>
                  <a:pt x="772309" y="644878"/>
                </a:lnTo>
                <a:lnTo>
                  <a:pt x="0" y="644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16378" y="383822"/>
            <a:ext cx="772309" cy="644878"/>
          </a:xfrm>
          <a:custGeom>
            <a:avLst/>
            <a:gdLst/>
            <a:ahLst/>
            <a:cxnLst/>
            <a:rect l="l" t="t" r="r" b="b"/>
            <a:pathLst>
              <a:path w="772309" h="644878">
                <a:moveTo>
                  <a:pt x="0" y="0"/>
                </a:moveTo>
                <a:lnTo>
                  <a:pt x="772309" y="0"/>
                </a:lnTo>
                <a:lnTo>
                  <a:pt x="772309" y="644878"/>
                </a:lnTo>
                <a:lnTo>
                  <a:pt x="0" y="644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997606" y="1774837"/>
            <a:ext cx="772309" cy="644878"/>
          </a:xfrm>
          <a:custGeom>
            <a:avLst/>
            <a:gdLst/>
            <a:ahLst/>
            <a:cxnLst/>
            <a:rect l="l" t="t" r="r" b="b"/>
            <a:pathLst>
              <a:path w="772309" h="644878">
                <a:moveTo>
                  <a:pt x="0" y="0"/>
                </a:moveTo>
                <a:lnTo>
                  <a:pt x="772309" y="0"/>
                </a:lnTo>
                <a:lnTo>
                  <a:pt x="772309" y="644877"/>
                </a:lnTo>
                <a:lnTo>
                  <a:pt x="0" y="644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D9E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74075" y="3024161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7" y="0"/>
                </a:lnTo>
                <a:lnTo>
                  <a:pt x="4339787" y="623845"/>
                </a:lnTo>
                <a:lnTo>
                  <a:pt x="0" y="623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699" y="3635305"/>
            <a:ext cx="1214413" cy="929578"/>
          </a:xfrm>
          <a:custGeom>
            <a:avLst/>
            <a:gdLst/>
            <a:ahLst/>
            <a:cxnLst/>
            <a:rect l="l" t="t" r="r" b="b"/>
            <a:pathLst>
              <a:path w="1214413" h="929578">
                <a:moveTo>
                  <a:pt x="0" y="0"/>
                </a:moveTo>
                <a:lnTo>
                  <a:pt x="1214414" y="0"/>
                </a:lnTo>
                <a:lnTo>
                  <a:pt x="1214414" y="929578"/>
                </a:lnTo>
                <a:lnTo>
                  <a:pt x="0" y="929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781343" y="9346428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4"/>
                </a:lnTo>
                <a:lnTo>
                  <a:pt x="0" y="6238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7641" y="1674586"/>
            <a:ext cx="702115" cy="873673"/>
          </a:xfrm>
          <a:custGeom>
            <a:avLst/>
            <a:gdLst/>
            <a:ahLst/>
            <a:cxnLst/>
            <a:rect l="l" t="t" r="r" b="b"/>
            <a:pathLst>
              <a:path w="702115" h="873673">
                <a:moveTo>
                  <a:pt x="0" y="0"/>
                </a:moveTo>
                <a:lnTo>
                  <a:pt x="702116" y="0"/>
                </a:lnTo>
                <a:lnTo>
                  <a:pt x="702116" y="873674"/>
                </a:lnTo>
                <a:lnTo>
                  <a:pt x="0" y="8736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88550" y="404856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4"/>
                </a:lnTo>
                <a:lnTo>
                  <a:pt x="0" y="623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34287" y="716778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4"/>
                </a:lnTo>
                <a:lnTo>
                  <a:pt x="0" y="6238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24083" y="9346428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4"/>
                </a:lnTo>
                <a:lnTo>
                  <a:pt x="0" y="623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89571">
            <a:off x="7061973" y="1808383"/>
            <a:ext cx="1349208" cy="1060814"/>
          </a:xfrm>
          <a:custGeom>
            <a:avLst/>
            <a:gdLst/>
            <a:ahLst/>
            <a:cxnLst/>
            <a:rect l="l" t="t" r="r" b="b"/>
            <a:pathLst>
              <a:path w="1349208" h="1060814">
                <a:moveTo>
                  <a:pt x="0" y="0"/>
                </a:moveTo>
                <a:lnTo>
                  <a:pt x="1349208" y="0"/>
                </a:lnTo>
                <a:lnTo>
                  <a:pt x="1349208" y="1060814"/>
                </a:lnTo>
                <a:lnTo>
                  <a:pt x="0" y="10608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05623" y="5333931"/>
            <a:ext cx="8182377" cy="4953069"/>
          </a:xfrm>
          <a:custGeom>
            <a:avLst/>
            <a:gdLst/>
            <a:ahLst/>
            <a:cxnLst/>
            <a:rect l="l" t="t" r="r" b="b"/>
            <a:pathLst>
              <a:path w="8182377" h="4953069">
                <a:moveTo>
                  <a:pt x="0" y="0"/>
                </a:moveTo>
                <a:lnTo>
                  <a:pt x="8182377" y="0"/>
                </a:lnTo>
                <a:lnTo>
                  <a:pt x="8182377" y="4953069"/>
                </a:lnTo>
                <a:lnTo>
                  <a:pt x="0" y="4953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176" t="-18395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58445" y="1797341"/>
            <a:ext cx="4246771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80"/>
              </a:lnSpc>
              <a:spcBef>
                <a:spcPct val="0"/>
              </a:spcBef>
            </a:pPr>
            <a:r>
              <a:rPr lang="en-US" sz="7200" b="1" i="1">
                <a:solidFill>
                  <a:srgbClr val="DF2E66"/>
                </a:solidFill>
                <a:latin typeface="Anantason Expanded Semi-Bold Italics"/>
                <a:ea typeface="Anantason Expanded Semi-Bold Italics"/>
                <a:cs typeface="Anantason Expanded Semi-Bold Italics"/>
                <a:sym typeface="Anantason Expanded Semi-Bold Italics"/>
              </a:rPr>
              <a:t>ผลที่ได้รับ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58445" y="3635305"/>
            <a:ext cx="9855574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27"/>
              </a:lnSpc>
            </a:pP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บุคลากร</a:t>
            </a:r>
            <a:r>
              <a:rPr lang="en-US" sz="2700" b="1" spc="278" dirty="0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 </a:t>
            </a: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กตส</a:t>
            </a:r>
            <a:r>
              <a:rPr lang="en-US" sz="2700" b="1" spc="278" dirty="0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. </a:t>
            </a: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มีโอกาสตอบแทนบุญคุณของบุพการี</a:t>
            </a:r>
            <a:r>
              <a:rPr lang="en-US" sz="2700" b="1" spc="278" dirty="0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 </a:t>
            </a: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ญาติ</a:t>
            </a:r>
            <a:r>
              <a:rPr lang="en-US" sz="2700" b="1" spc="278" dirty="0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 </a:t>
            </a: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มิตร</a:t>
            </a:r>
            <a:r>
              <a:rPr lang="en-US" sz="2700" b="1" spc="278" dirty="0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 </a:t>
            </a: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ผู้มีพระคุณ</a:t>
            </a:r>
            <a:r>
              <a:rPr lang="en-US" sz="2700" b="1" spc="278" dirty="0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 </a:t>
            </a: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เป็นการแสดงความรัก</a:t>
            </a:r>
            <a:endParaRPr lang="en-US" sz="2700" b="1" spc="278" dirty="0">
              <a:solidFill>
                <a:srgbClr val="DF2E66"/>
              </a:solidFill>
              <a:latin typeface="Anantason Expanded Medium"/>
              <a:ea typeface="Anantason Expanded Medium"/>
              <a:cs typeface="Anantason Expanded Medium"/>
              <a:sym typeface="Anantason Expanded Medium"/>
            </a:endParaRPr>
          </a:p>
          <a:p>
            <a:pPr algn="l">
              <a:lnSpc>
                <a:spcPts val="4427"/>
              </a:lnSpc>
            </a:pP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ช่วยเสริมสร้างความสัมพันธ์ที่ดีระหว่างสมาชิก</a:t>
            </a:r>
            <a:endParaRPr lang="en-US" sz="2700" b="1" spc="278" dirty="0">
              <a:solidFill>
                <a:srgbClr val="DF2E66"/>
              </a:solidFill>
              <a:latin typeface="Anantason Expanded Medium"/>
              <a:ea typeface="Anantason Expanded Medium"/>
              <a:cs typeface="Anantason Expanded Medium"/>
              <a:sym typeface="Anantason Expanded Medium"/>
            </a:endParaRPr>
          </a:p>
          <a:p>
            <a:pPr algn="l">
              <a:lnSpc>
                <a:spcPts val="4427"/>
              </a:lnSpc>
            </a:pP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ในครอบครัว</a:t>
            </a:r>
            <a:r>
              <a:rPr lang="en-US" sz="2700" b="1" spc="278" dirty="0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 </a:t>
            </a: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ส่งผลให้เกิดการสื่อสารที่ดี</a:t>
            </a:r>
            <a:endParaRPr lang="en-US" sz="2700" b="1" spc="278" dirty="0">
              <a:solidFill>
                <a:srgbClr val="DF2E66"/>
              </a:solidFill>
              <a:latin typeface="Anantason Expanded Medium"/>
              <a:ea typeface="Anantason Expanded Medium"/>
              <a:cs typeface="Anantason Expanded Medium"/>
              <a:sym typeface="Anantason Expanded Medium"/>
            </a:endParaRPr>
          </a:p>
          <a:p>
            <a:pPr algn="l">
              <a:lnSpc>
                <a:spcPts val="4427"/>
              </a:lnSpc>
            </a:pP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และความเข้าใจซึ่งกันและกัน</a:t>
            </a:r>
            <a:r>
              <a:rPr lang="en-US" sz="2700" b="1" spc="278" dirty="0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 </a:t>
            </a: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อีกทั้งสามารถทำให้</a:t>
            </a:r>
            <a:endParaRPr lang="en-US" sz="2700" b="1" spc="278" dirty="0">
              <a:solidFill>
                <a:srgbClr val="DF2E66"/>
              </a:solidFill>
              <a:latin typeface="Anantason Expanded Medium"/>
              <a:ea typeface="Anantason Expanded Medium"/>
              <a:cs typeface="Anantason Expanded Medium"/>
              <a:sym typeface="Anantason Expanded Medium"/>
            </a:endParaRPr>
          </a:p>
          <a:p>
            <a:pPr algn="l">
              <a:lnSpc>
                <a:spcPts val="4427"/>
              </a:lnSpc>
            </a:pPr>
            <a:r>
              <a:rPr lang="en-US" sz="2700" b="1" spc="278" dirty="0" err="1">
                <a:solidFill>
                  <a:srgbClr val="DF2E66"/>
                </a:solidFill>
                <a:latin typeface="Anantason Expanded Medium"/>
                <a:ea typeface="Anantason Expanded Medium"/>
                <a:cs typeface="Anantason Expanded Medium"/>
                <a:sym typeface="Anantason Expanded Medium"/>
              </a:rPr>
              <a:t>ทุกคนรู้สึกถึงความสำคัญและมีความสุขในการใช้ชีวิตร่วมกัน</a:t>
            </a:r>
            <a:endParaRPr lang="en-US" sz="2700" b="1" spc="278" dirty="0">
              <a:solidFill>
                <a:srgbClr val="DF2E66"/>
              </a:solidFill>
              <a:latin typeface="Anantason Expanded Medium"/>
              <a:ea typeface="Anantason Expanded Medium"/>
              <a:cs typeface="Anantason Expanded Medium"/>
              <a:sym typeface="Anantason Expanded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D9E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6731" y="2924791"/>
            <a:ext cx="10254538" cy="2218709"/>
          </a:xfrm>
          <a:custGeom>
            <a:avLst/>
            <a:gdLst/>
            <a:ahLst/>
            <a:cxnLst/>
            <a:rect l="l" t="t" r="r" b="b"/>
            <a:pathLst>
              <a:path w="10254538" h="2218709">
                <a:moveTo>
                  <a:pt x="0" y="0"/>
                </a:moveTo>
                <a:lnTo>
                  <a:pt x="10254538" y="0"/>
                </a:lnTo>
                <a:lnTo>
                  <a:pt x="10254538" y="2218709"/>
                </a:lnTo>
                <a:lnTo>
                  <a:pt x="0" y="2218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52506" y="3193405"/>
            <a:ext cx="6182988" cy="151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 b="1" i="1">
                <a:solidFill>
                  <a:srgbClr val="DF2E66"/>
                </a:solidFill>
                <a:latin typeface="Anantason Expanded Semi-Bold Italics"/>
                <a:ea typeface="Anantason Expanded Semi-Bold Italics"/>
                <a:cs typeface="Anantason Expanded Semi-Bold Italics"/>
                <a:sym typeface="Anantason Expanded Semi-Bold Italics"/>
              </a:rPr>
              <a:t>ขอบคุณค่ะ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97216" y="8921344"/>
            <a:ext cx="9893567" cy="60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2"/>
              </a:lnSpc>
            </a:pPr>
            <a:r>
              <a:rPr lang="en-US" sz="3558" b="1">
                <a:solidFill>
                  <a:srgbClr val="DF2E66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กลุ่มตรวจสอบภายใน สำนักงานเศรษฐกิจการคลัง</a:t>
            </a:r>
          </a:p>
        </p:txBody>
      </p:sp>
      <p:sp>
        <p:nvSpPr>
          <p:cNvPr id="5" name="Freeform 5"/>
          <p:cNvSpPr/>
          <p:nvPr/>
        </p:nvSpPr>
        <p:spPr>
          <a:xfrm rot="603603">
            <a:off x="12635024" y="4153010"/>
            <a:ext cx="1862233" cy="1464181"/>
          </a:xfrm>
          <a:custGeom>
            <a:avLst/>
            <a:gdLst/>
            <a:ahLst/>
            <a:cxnLst/>
            <a:rect l="l" t="t" r="r" b="b"/>
            <a:pathLst>
              <a:path w="1862233" h="1464181">
                <a:moveTo>
                  <a:pt x="0" y="0"/>
                </a:moveTo>
                <a:lnTo>
                  <a:pt x="1862233" y="0"/>
                </a:lnTo>
                <a:lnTo>
                  <a:pt x="1862233" y="1464181"/>
                </a:lnTo>
                <a:lnTo>
                  <a:pt x="0" y="146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D9E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6873">
            <a:off x="15089406" y="9375735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5"/>
                </a:lnTo>
                <a:lnTo>
                  <a:pt x="0" y="623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63265">
            <a:off x="2645243" y="1681435"/>
            <a:ext cx="12997514" cy="6924130"/>
          </a:xfrm>
          <a:custGeom>
            <a:avLst/>
            <a:gdLst/>
            <a:ahLst/>
            <a:cxnLst/>
            <a:rect l="l" t="t" r="r" b="b"/>
            <a:pathLst>
              <a:path w="12997514" h="6924130">
                <a:moveTo>
                  <a:pt x="0" y="0"/>
                </a:moveTo>
                <a:lnTo>
                  <a:pt x="12997514" y="0"/>
                </a:lnTo>
                <a:lnTo>
                  <a:pt x="12997514" y="6924130"/>
                </a:lnTo>
                <a:lnTo>
                  <a:pt x="0" y="692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171334">
            <a:off x="3456634" y="2678475"/>
            <a:ext cx="4110169" cy="4774825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8907" r="-13314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 rot="186873">
            <a:off x="-792653" y="287420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5"/>
                </a:lnTo>
                <a:lnTo>
                  <a:pt x="0" y="623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6873">
            <a:off x="15443405" y="716778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4"/>
                </a:lnTo>
                <a:lnTo>
                  <a:pt x="0" y="623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86873">
            <a:off x="-1865318" y="8946378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4"/>
                </a:lnTo>
                <a:lnTo>
                  <a:pt x="0" y="623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67488">
            <a:off x="8115840" y="2547082"/>
            <a:ext cx="6077861" cy="1315028"/>
          </a:xfrm>
          <a:custGeom>
            <a:avLst/>
            <a:gdLst/>
            <a:ahLst/>
            <a:cxnLst/>
            <a:rect l="l" t="t" r="r" b="b"/>
            <a:pathLst>
              <a:path w="6077861" h="1315028">
                <a:moveTo>
                  <a:pt x="0" y="0"/>
                </a:moveTo>
                <a:lnTo>
                  <a:pt x="6077861" y="0"/>
                </a:lnTo>
                <a:lnTo>
                  <a:pt x="6077861" y="1315028"/>
                </a:lnTo>
                <a:lnTo>
                  <a:pt x="0" y="1315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38784">
            <a:off x="14308779" y="1174779"/>
            <a:ext cx="1815509" cy="1754235"/>
          </a:xfrm>
          <a:custGeom>
            <a:avLst/>
            <a:gdLst/>
            <a:ahLst/>
            <a:cxnLst/>
            <a:rect l="l" t="t" r="r" b="b"/>
            <a:pathLst>
              <a:path w="1815509" h="1754235">
                <a:moveTo>
                  <a:pt x="0" y="0"/>
                </a:moveTo>
                <a:lnTo>
                  <a:pt x="1815509" y="0"/>
                </a:lnTo>
                <a:lnTo>
                  <a:pt x="1815509" y="1754235"/>
                </a:lnTo>
                <a:lnTo>
                  <a:pt x="0" y="17542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8518" y="1564930"/>
            <a:ext cx="837446" cy="1042071"/>
          </a:xfrm>
          <a:custGeom>
            <a:avLst/>
            <a:gdLst/>
            <a:ahLst/>
            <a:cxnLst/>
            <a:rect l="l" t="t" r="r" b="b"/>
            <a:pathLst>
              <a:path w="837446" h="1042071">
                <a:moveTo>
                  <a:pt x="0" y="0"/>
                </a:moveTo>
                <a:lnTo>
                  <a:pt x="837446" y="0"/>
                </a:lnTo>
                <a:lnTo>
                  <a:pt x="837446" y="1042071"/>
                </a:lnTo>
                <a:lnTo>
                  <a:pt x="0" y="1042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21854" y="7115880"/>
            <a:ext cx="702115" cy="873673"/>
          </a:xfrm>
          <a:custGeom>
            <a:avLst/>
            <a:gdLst/>
            <a:ahLst/>
            <a:cxnLst/>
            <a:rect l="l" t="t" r="r" b="b"/>
            <a:pathLst>
              <a:path w="702115" h="873673">
                <a:moveTo>
                  <a:pt x="0" y="0"/>
                </a:moveTo>
                <a:lnTo>
                  <a:pt x="702115" y="0"/>
                </a:lnTo>
                <a:lnTo>
                  <a:pt x="702115" y="873673"/>
                </a:lnTo>
                <a:lnTo>
                  <a:pt x="0" y="8736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85652" y="6853189"/>
            <a:ext cx="2169264" cy="1705584"/>
          </a:xfrm>
          <a:custGeom>
            <a:avLst/>
            <a:gdLst/>
            <a:ahLst/>
            <a:cxnLst/>
            <a:rect l="l" t="t" r="r" b="b"/>
            <a:pathLst>
              <a:path w="2169264" h="1705584">
                <a:moveTo>
                  <a:pt x="0" y="0"/>
                </a:moveTo>
                <a:lnTo>
                  <a:pt x="2169264" y="0"/>
                </a:lnTo>
                <a:lnTo>
                  <a:pt x="2169264" y="1705584"/>
                </a:lnTo>
                <a:lnTo>
                  <a:pt x="0" y="170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167488">
            <a:off x="8563933" y="2810306"/>
            <a:ext cx="5185386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i="1">
                <a:solidFill>
                  <a:srgbClr val="DF2E66"/>
                </a:solidFill>
                <a:latin typeface="Anantason Expanded Semi-Bold Italics"/>
                <a:ea typeface="Anantason Expanded Semi-Bold Italics"/>
                <a:cs typeface="Anantason Expanded Semi-Bold Italics"/>
                <a:sym typeface="Anantason Expanded Semi-Bold Italics"/>
              </a:rPr>
              <a:t>หลักการและเหตุผล</a:t>
            </a:r>
          </a:p>
        </p:txBody>
      </p:sp>
      <p:sp>
        <p:nvSpPr>
          <p:cNvPr id="18" name="TextBox 18"/>
          <p:cNvSpPr txBox="1"/>
          <p:nvPr/>
        </p:nvSpPr>
        <p:spPr>
          <a:xfrm rot="181074">
            <a:off x="7516036" y="4223052"/>
            <a:ext cx="7678230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8"/>
              </a:lnSpc>
            </a:pP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แสดงความกตัญญูต่อบิดา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</a:t>
            </a: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มารดา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</a:t>
            </a:r>
            <a:endParaRPr lang="th-TH" sz="3200" dirty="0">
              <a:solidFill>
                <a:srgbClr val="DF2E66"/>
              </a:solidFill>
              <a:latin typeface="Opun Mai"/>
              <a:ea typeface="Opun Mai"/>
              <a:cs typeface="Opun Mai"/>
              <a:sym typeface="Opun Mai"/>
            </a:endParaRPr>
          </a:p>
          <a:p>
            <a:pPr algn="ctr">
              <a:lnSpc>
                <a:spcPts val="5248"/>
              </a:lnSpc>
            </a:pP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หรือผู้มีพระคุณที่เลี้ยงดู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</a:t>
            </a: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หรือให้ความช่วยเหลือ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</a:t>
            </a: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เป็นการสร้างจิตสำนึก</a:t>
            </a:r>
            <a:endParaRPr lang="th-TH" sz="3200" dirty="0">
              <a:solidFill>
                <a:srgbClr val="DF2E66"/>
              </a:solidFill>
              <a:latin typeface="Opun Mai"/>
              <a:ea typeface="Opun Mai"/>
              <a:cs typeface="Opun Mai"/>
              <a:sym typeface="Opun Mai"/>
            </a:endParaRPr>
          </a:p>
          <a:p>
            <a:pPr algn="ctr">
              <a:lnSpc>
                <a:spcPts val="5248"/>
              </a:lnSpc>
            </a:pP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ให้ตระหนักรู้บุญคุณคน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</a:t>
            </a: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และมอบความรัก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</a:t>
            </a: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ความโอบอ้อมอารีย์ในรูปแบต่าง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ๆ </a:t>
            </a: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ต่อกัน</a:t>
            </a:r>
            <a:endParaRPr lang="en-US" sz="3200" dirty="0">
              <a:solidFill>
                <a:srgbClr val="DF2E66"/>
              </a:solidFill>
              <a:latin typeface="Opun Mai"/>
              <a:ea typeface="Opun Mai"/>
              <a:cs typeface="Opun Mai"/>
              <a:sym typeface="Opun Mai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D9E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0502" y="1028700"/>
            <a:ext cx="8173498" cy="4086749"/>
          </a:xfrm>
          <a:custGeom>
            <a:avLst/>
            <a:gdLst/>
            <a:ahLst/>
            <a:cxnLst/>
            <a:rect l="l" t="t" r="r" b="b"/>
            <a:pathLst>
              <a:path w="8173498" h="4086749">
                <a:moveTo>
                  <a:pt x="0" y="0"/>
                </a:moveTo>
                <a:lnTo>
                  <a:pt x="8173498" y="0"/>
                </a:lnTo>
                <a:lnTo>
                  <a:pt x="8173498" y="4086749"/>
                </a:lnTo>
                <a:lnTo>
                  <a:pt x="0" y="4086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0502" y="5626293"/>
            <a:ext cx="8173498" cy="4086749"/>
          </a:xfrm>
          <a:custGeom>
            <a:avLst/>
            <a:gdLst/>
            <a:ahLst/>
            <a:cxnLst/>
            <a:rect l="l" t="t" r="r" b="b"/>
            <a:pathLst>
              <a:path w="8173498" h="4086749">
                <a:moveTo>
                  <a:pt x="0" y="0"/>
                </a:moveTo>
                <a:lnTo>
                  <a:pt x="8173498" y="0"/>
                </a:lnTo>
                <a:lnTo>
                  <a:pt x="8173498" y="4086749"/>
                </a:lnTo>
                <a:lnTo>
                  <a:pt x="0" y="4086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63943" y="8938849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5"/>
                </a:lnTo>
                <a:lnTo>
                  <a:pt x="0" y="623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169894" y="177485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4"/>
                </a:lnTo>
                <a:lnTo>
                  <a:pt x="0" y="6238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33837" y="2525231"/>
            <a:ext cx="702115" cy="873673"/>
          </a:xfrm>
          <a:custGeom>
            <a:avLst/>
            <a:gdLst/>
            <a:ahLst/>
            <a:cxnLst/>
            <a:rect l="l" t="t" r="r" b="b"/>
            <a:pathLst>
              <a:path w="702115" h="873673">
                <a:moveTo>
                  <a:pt x="0" y="0"/>
                </a:moveTo>
                <a:lnTo>
                  <a:pt x="702115" y="0"/>
                </a:lnTo>
                <a:lnTo>
                  <a:pt x="702115" y="873673"/>
                </a:lnTo>
                <a:lnTo>
                  <a:pt x="0" y="8736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34830" y="8547291"/>
            <a:ext cx="530916" cy="660643"/>
          </a:xfrm>
          <a:custGeom>
            <a:avLst/>
            <a:gdLst/>
            <a:ahLst/>
            <a:cxnLst/>
            <a:rect l="l" t="t" r="r" b="b"/>
            <a:pathLst>
              <a:path w="530916" h="660643">
                <a:moveTo>
                  <a:pt x="0" y="0"/>
                </a:moveTo>
                <a:lnTo>
                  <a:pt x="530917" y="0"/>
                </a:lnTo>
                <a:lnTo>
                  <a:pt x="530917" y="660643"/>
                </a:lnTo>
                <a:lnTo>
                  <a:pt x="0" y="66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05646" y="2494401"/>
            <a:ext cx="7451959" cy="205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3488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เพื่อส่งเสริมให้บุคลากร</a:t>
            </a:r>
            <a:r>
              <a:rPr lang="en-US" sz="3488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</a:t>
            </a:r>
            <a:r>
              <a:rPr lang="en-US" sz="3488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กตส</a:t>
            </a:r>
            <a:r>
              <a:rPr lang="en-US" sz="3488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. </a:t>
            </a:r>
            <a:r>
              <a:rPr lang="en-US" sz="3488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หาโอกาสตอบแทนบุญคุณผู้มีพระคุณ</a:t>
            </a:r>
            <a:r>
              <a:rPr lang="en-US" sz="3488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</a:t>
            </a:r>
            <a:r>
              <a:rPr lang="en-US" sz="3488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โดยยึดตามหลักของพระพุทธศาสนา</a:t>
            </a:r>
            <a:endParaRPr lang="en-US" sz="3488" dirty="0">
              <a:solidFill>
                <a:srgbClr val="DF2E66"/>
              </a:solidFill>
              <a:latin typeface="Opun Mai"/>
              <a:ea typeface="Opun Mai"/>
              <a:cs typeface="Opun Mai"/>
              <a:sym typeface="Opun Ma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823594" y="3732695"/>
            <a:ext cx="8148388" cy="6406670"/>
          </a:xfrm>
          <a:custGeom>
            <a:avLst/>
            <a:gdLst/>
            <a:ahLst/>
            <a:cxnLst/>
            <a:rect l="l" t="t" r="r" b="b"/>
            <a:pathLst>
              <a:path w="8148388" h="6406670">
                <a:moveTo>
                  <a:pt x="0" y="0"/>
                </a:moveTo>
                <a:lnTo>
                  <a:pt x="8148388" y="0"/>
                </a:lnTo>
                <a:lnTo>
                  <a:pt x="8148388" y="6406669"/>
                </a:lnTo>
                <a:lnTo>
                  <a:pt x="0" y="64066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03683">
            <a:off x="7992895" y="1030527"/>
            <a:ext cx="2302210" cy="1303626"/>
          </a:xfrm>
          <a:custGeom>
            <a:avLst/>
            <a:gdLst/>
            <a:ahLst/>
            <a:cxnLst/>
            <a:rect l="l" t="t" r="r" b="b"/>
            <a:pathLst>
              <a:path w="2302210" h="1303626">
                <a:moveTo>
                  <a:pt x="0" y="0"/>
                </a:moveTo>
                <a:lnTo>
                  <a:pt x="2302210" y="0"/>
                </a:lnTo>
                <a:lnTo>
                  <a:pt x="2302210" y="1303626"/>
                </a:lnTo>
                <a:lnTo>
                  <a:pt x="0" y="1303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37852">
            <a:off x="7936449" y="5441325"/>
            <a:ext cx="2302210" cy="1303626"/>
          </a:xfrm>
          <a:custGeom>
            <a:avLst/>
            <a:gdLst/>
            <a:ahLst/>
            <a:cxnLst/>
            <a:rect l="l" t="t" r="r" b="b"/>
            <a:pathLst>
              <a:path w="2302210" h="1303626">
                <a:moveTo>
                  <a:pt x="0" y="0"/>
                </a:moveTo>
                <a:lnTo>
                  <a:pt x="2302210" y="0"/>
                </a:lnTo>
                <a:lnTo>
                  <a:pt x="2302210" y="1303627"/>
                </a:lnTo>
                <a:lnTo>
                  <a:pt x="0" y="1303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70502" y="1172207"/>
            <a:ext cx="3961124" cy="62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0420" lvl="1" indent="-395210" algn="l">
              <a:lnSpc>
                <a:spcPts val="5125"/>
              </a:lnSpc>
              <a:buFont typeface="Arial"/>
              <a:buChar char="•"/>
            </a:pPr>
            <a:r>
              <a:rPr lang="en-US" sz="3661" b="1" i="1">
                <a:solidFill>
                  <a:srgbClr val="FFFFFF"/>
                </a:solidFill>
                <a:latin typeface="Anantason Expanded Semi-Bold Italics"/>
                <a:ea typeface="Anantason Expanded Semi-Bold Italics"/>
                <a:cs typeface="Anantason Expanded Semi-Bold Italics"/>
                <a:sym typeface="Anantason Expanded Semi-Bold Italics"/>
              </a:rPr>
              <a:t>วัตถุประสงค์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0502" y="5769370"/>
            <a:ext cx="5354816" cy="62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0420" lvl="1" indent="-395210" algn="l">
              <a:lnSpc>
                <a:spcPts val="5125"/>
              </a:lnSpc>
              <a:buFont typeface="Arial"/>
              <a:buChar char="•"/>
            </a:pPr>
            <a:r>
              <a:rPr lang="en-US" sz="3661" b="1" i="1">
                <a:solidFill>
                  <a:srgbClr val="FFFFFF"/>
                </a:solidFill>
                <a:latin typeface="Anantason Expanded Semi-Bold Italics"/>
                <a:ea typeface="Anantason Expanded Semi-Bold Italics"/>
                <a:cs typeface="Anantason Expanded Semi-Bold Italics"/>
                <a:sym typeface="Anantason Expanded Semi-Bold Italics"/>
              </a:rPr>
              <a:t>เป้าหมายและตัวชี้วัด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5646" y="7145581"/>
            <a:ext cx="7281240" cy="19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2"/>
              </a:lnSpc>
            </a:pP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บุคลากร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</a:t>
            </a: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กตส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. </a:t>
            </a: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ร่วมกันทำความดีต่อบุพการี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</a:t>
            </a: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ญาติ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</a:t>
            </a: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มิตร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</a:t>
            </a: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ผู้มีพระคุณ</a:t>
            </a:r>
            <a:endParaRPr lang="en-US" sz="3200" dirty="0">
              <a:solidFill>
                <a:srgbClr val="DF2E66"/>
              </a:solidFill>
              <a:latin typeface="Opun Mai"/>
              <a:ea typeface="Opun Mai"/>
              <a:cs typeface="Opun Mai"/>
              <a:sym typeface="Opun Mai"/>
            </a:endParaRPr>
          </a:p>
          <a:p>
            <a:pPr algn="ctr">
              <a:lnSpc>
                <a:spcPts val="5152"/>
              </a:lnSpc>
            </a:pP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อย่างน้อยคนละ</a:t>
            </a:r>
            <a:r>
              <a:rPr lang="en-US" sz="3200" dirty="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1 </a:t>
            </a:r>
            <a:r>
              <a:rPr lang="en-US" sz="3200" dirty="0" err="1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อย่าง</a:t>
            </a:r>
            <a:endParaRPr lang="en-US" sz="3200" dirty="0">
              <a:solidFill>
                <a:srgbClr val="DF2E66"/>
              </a:solidFill>
              <a:latin typeface="Opun Mai"/>
              <a:ea typeface="Opun Mai"/>
              <a:cs typeface="Opun Mai"/>
              <a:sym typeface="Opun Ma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577685" y="606842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5"/>
                </a:lnTo>
                <a:lnTo>
                  <a:pt x="0" y="623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D9E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2098" y="-627142"/>
            <a:ext cx="9756098" cy="11541284"/>
            <a:chOff x="0" y="0"/>
            <a:chExt cx="2569507" cy="30396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9507" cy="3039680"/>
            </a:xfrm>
            <a:custGeom>
              <a:avLst/>
              <a:gdLst/>
              <a:ahLst/>
              <a:cxnLst/>
              <a:rect l="l" t="t" r="r" b="b"/>
              <a:pathLst>
                <a:path w="2569507" h="3039680">
                  <a:moveTo>
                    <a:pt x="0" y="0"/>
                  </a:moveTo>
                  <a:lnTo>
                    <a:pt x="2569507" y="0"/>
                  </a:lnTo>
                  <a:lnTo>
                    <a:pt x="2569507" y="3039680"/>
                  </a:lnTo>
                  <a:lnTo>
                    <a:pt x="0" y="303968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D9EA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69507" cy="3087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9788" y="1028700"/>
            <a:ext cx="6650343" cy="1438892"/>
          </a:xfrm>
          <a:custGeom>
            <a:avLst/>
            <a:gdLst/>
            <a:ahLst/>
            <a:cxnLst/>
            <a:rect l="l" t="t" r="r" b="b"/>
            <a:pathLst>
              <a:path w="6650343" h="1438892">
                <a:moveTo>
                  <a:pt x="0" y="0"/>
                </a:moveTo>
                <a:lnTo>
                  <a:pt x="6650342" y="0"/>
                </a:lnTo>
                <a:lnTo>
                  <a:pt x="6650342" y="1438892"/>
                </a:lnTo>
                <a:lnTo>
                  <a:pt x="0" y="1438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57185" y="792718"/>
            <a:ext cx="702115" cy="873673"/>
          </a:xfrm>
          <a:custGeom>
            <a:avLst/>
            <a:gdLst/>
            <a:ahLst/>
            <a:cxnLst/>
            <a:rect l="l" t="t" r="r" b="b"/>
            <a:pathLst>
              <a:path w="702115" h="873673">
                <a:moveTo>
                  <a:pt x="0" y="0"/>
                </a:moveTo>
                <a:lnTo>
                  <a:pt x="702115" y="0"/>
                </a:lnTo>
                <a:lnTo>
                  <a:pt x="702115" y="873674"/>
                </a:lnTo>
                <a:lnTo>
                  <a:pt x="0" y="873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248217" y="8597519"/>
            <a:ext cx="531028" cy="660781"/>
          </a:xfrm>
          <a:custGeom>
            <a:avLst/>
            <a:gdLst/>
            <a:ahLst/>
            <a:cxnLst/>
            <a:rect l="l" t="t" r="r" b="b"/>
            <a:pathLst>
              <a:path w="531028" h="660781">
                <a:moveTo>
                  <a:pt x="531028" y="0"/>
                </a:moveTo>
                <a:lnTo>
                  <a:pt x="0" y="0"/>
                </a:lnTo>
                <a:lnTo>
                  <a:pt x="0" y="660781"/>
                </a:lnTo>
                <a:lnTo>
                  <a:pt x="531028" y="660781"/>
                </a:lnTo>
                <a:lnTo>
                  <a:pt x="53102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32266" y="1395406"/>
            <a:ext cx="5185386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i="1">
                <a:solidFill>
                  <a:srgbClr val="DF2E66"/>
                </a:solidFill>
                <a:latin typeface="Anantason Expanded Semi-Bold Italics"/>
                <a:ea typeface="Anantason Expanded Semi-Bold Italics"/>
                <a:cs typeface="Anantason Expanded Semi-Bold Italics"/>
                <a:sym typeface="Anantason Expanded Semi-Bold Italics"/>
              </a:rPr>
              <a:t>ระยะเวลาดำเนินการ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513810"/>
            <a:ext cx="7219517" cy="604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2"/>
              </a:lnSpc>
            </a:pPr>
            <a:r>
              <a:rPr lang="en-US" sz="320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ระหว่างเดือนมกราคม - พฤษภาคม 2568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608957" y="1028700"/>
            <a:ext cx="6650343" cy="1438892"/>
          </a:xfrm>
          <a:custGeom>
            <a:avLst/>
            <a:gdLst/>
            <a:ahLst/>
            <a:cxnLst/>
            <a:rect l="l" t="t" r="r" b="b"/>
            <a:pathLst>
              <a:path w="6650343" h="1438892">
                <a:moveTo>
                  <a:pt x="0" y="0"/>
                </a:moveTo>
                <a:lnTo>
                  <a:pt x="6650343" y="0"/>
                </a:lnTo>
                <a:lnTo>
                  <a:pt x="6650343" y="1438892"/>
                </a:lnTo>
                <a:lnTo>
                  <a:pt x="0" y="1438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757685" y="1353811"/>
            <a:ext cx="454758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i="1">
                <a:solidFill>
                  <a:srgbClr val="DF2E66"/>
                </a:solidFill>
                <a:latin typeface="Anantason Expanded Semi-Bold Italics"/>
                <a:ea typeface="Anantason Expanded Semi-Bold Italics"/>
                <a:cs typeface="Anantason Expanded Semi-Bold Italics"/>
                <a:sym typeface="Anantason Expanded Semi-Bold Italics"/>
              </a:rPr>
              <a:t>วิธีการดำเนินงาน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05687" y="2872220"/>
            <a:ext cx="7651578" cy="19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2"/>
              </a:lnSpc>
            </a:pPr>
            <a:r>
              <a:rPr lang="en-US" sz="320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1. บุคลากร กตส. ร่วมทำความดีต่อบุพการี </a:t>
            </a:r>
          </a:p>
          <a:p>
            <a:pPr algn="l">
              <a:lnSpc>
                <a:spcPts val="5152"/>
              </a:lnSpc>
            </a:pPr>
            <a:r>
              <a:rPr lang="en-US" sz="320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    ญาติ มิตร ผู้มีพระคุณ </a:t>
            </a:r>
          </a:p>
          <a:p>
            <a:pPr algn="l">
              <a:lnSpc>
                <a:spcPts val="5152"/>
              </a:lnSpc>
            </a:pPr>
            <a:r>
              <a:rPr lang="en-US" sz="3200">
                <a:solidFill>
                  <a:srgbClr val="DF2E66"/>
                </a:solidFill>
                <a:latin typeface="Opun Mai"/>
                <a:ea typeface="Opun Mai"/>
                <a:cs typeface="Opun Mai"/>
                <a:sym typeface="Opun Mai"/>
              </a:rPr>
              <a:t>2. บันทึกข้อมูลการทำความดีของแต่ละบุคคล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128404" y="5300974"/>
            <a:ext cx="5806144" cy="4986026"/>
          </a:xfrm>
          <a:custGeom>
            <a:avLst/>
            <a:gdLst/>
            <a:ahLst/>
            <a:cxnLst/>
            <a:rect l="l" t="t" r="r" b="b"/>
            <a:pathLst>
              <a:path w="5806144" h="4986026">
                <a:moveTo>
                  <a:pt x="0" y="0"/>
                </a:moveTo>
                <a:lnTo>
                  <a:pt x="5806144" y="0"/>
                </a:lnTo>
                <a:lnTo>
                  <a:pt x="5806144" y="4986026"/>
                </a:lnTo>
                <a:lnTo>
                  <a:pt x="0" y="4986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65999" y="3458564"/>
            <a:ext cx="3317920" cy="3369873"/>
          </a:xfrm>
          <a:custGeom>
            <a:avLst/>
            <a:gdLst/>
            <a:ahLst/>
            <a:cxnLst/>
            <a:rect l="l" t="t" r="r" b="b"/>
            <a:pathLst>
              <a:path w="3317920" h="3369873">
                <a:moveTo>
                  <a:pt x="0" y="0"/>
                </a:moveTo>
                <a:lnTo>
                  <a:pt x="3317920" y="0"/>
                </a:lnTo>
                <a:lnTo>
                  <a:pt x="3317920" y="3369872"/>
                </a:lnTo>
                <a:lnTo>
                  <a:pt x="0" y="33698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73837" y="8946378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4"/>
                </a:lnTo>
                <a:lnTo>
                  <a:pt x="0" y="6238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89406" y="168874"/>
            <a:ext cx="4339788" cy="623844"/>
          </a:xfrm>
          <a:custGeom>
            <a:avLst/>
            <a:gdLst/>
            <a:ahLst/>
            <a:cxnLst/>
            <a:rect l="l" t="t" r="r" b="b"/>
            <a:pathLst>
              <a:path w="4339788" h="623844">
                <a:moveTo>
                  <a:pt x="0" y="0"/>
                </a:moveTo>
                <a:lnTo>
                  <a:pt x="4339788" y="0"/>
                </a:lnTo>
                <a:lnTo>
                  <a:pt x="4339788" y="623844"/>
                </a:lnTo>
                <a:lnTo>
                  <a:pt x="0" y="6238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D9E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36725" y="2137066"/>
            <a:ext cx="702115" cy="873673"/>
          </a:xfrm>
          <a:custGeom>
            <a:avLst/>
            <a:gdLst/>
            <a:ahLst/>
            <a:cxnLst/>
            <a:rect l="l" t="t" r="r" b="b"/>
            <a:pathLst>
              <a:path w="702115" h="873673">
                <a:moveTo>
                  <a:pt x="0" y="0"/>
                </a:moveTo>
                <a:lnTo>
                  <a:pt x="702116" y="0"/>
                </a:lnTo>
                <a:lnTo>
                  <a:pt x="702116" y="873673"/>
                </a:lnTo>
                <a:lnTo>
                  <a:pt x="0" y="873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5248" y="746090"/>
            <a:ext cx="6650343" cy="1438892"/>
          </a:xfrm>
          <a:custGeom>
            <a:avLst/>
            <a:gdLst/>
            <a:ahLst/>
            <a:cxnLst/>
            <a:rect l="l" t="t" r="r" b="b"/>
            <a:pathLst>
              <a:path w="6650343" h="1438892">
                <a:moveTo>
                  <a:pt x="0" y="0"/>
                </a:moveTo>
                <a:lnTo>
                  <a:pt x="6650343" y="0"/>
                </a:lnTo>
                <a:lnTo>
                  <a:pt x="6650343" y="1438893"/>
                </a:lnTo>
                <a:lnTo>
                  <a:pt x="0" y="1438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3116488"/>
            <a:ext cx="5098056" cy="509805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5930" y="0"/>
                  </a:moveTo>
                  <a:lnTo>
                    <a:pt x="736870" y="0"/>
                  </a:lnTo>
                  <a:cubicBezTo>
                    <a:pt x="778805" y="0"/>
                    <a:pt x="812800" y="33995"/>
                    <a:pt x="812800" y="75930"/>
                  </a:cubicBezTo>
                  <a:lnTo>
                    <a:pt x="812800" y="736870"/>
                  </a:lnTo>
                  <a:cubicBezTo>
                    <a:pt x="812800" y="778805"/>
                    <a:pt x="778805" y="812800"/>
                    <a:pt x="736870" y="812800"/>
                  </a:cubicBezTo>
                  <a:lnTo>
                    <a:pt x="75930" y="812800"/>
                  </a:lnTo>
                  <a:cubicBezTo>
                    <a:pt x="33995" y="812800"/>
                    <a:pt x="0" y="778805"/>
                    <a:pt x="0" y="736870"/>
                  </a:cubicBezTo>
                  <a:lnTo>
                    <a:pt x="0" y="75930"/>
                  </a:lnTo>
                  <a:cubicBezTo>
                    <a:pt x="0" y="33995"/>
                    <a:pt x="33995" y="0"/>
                    <a:pt x="75930" y="0"/>
                  </a:cubicBezTo>
                  <a:close/>
                </a:path>
              </a:pathLst>
            </a:custGeom>
            <a:blipFill>
              <a:blip r:embed="rId7"/>
              <a:stretch>
                <a:fillRect l="-16733" r="-16733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6545112" y="3116488"/>
            <a:ext cx="5098056" cy="509805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5930" y="0"/>
                  </a:moveTo>
                  <a:lnTo>
                    <a:pt x="736870" y="0"/>
                  </a:lnTo>
                  <a:cubicBezTo>
                    <a:pt x="778805" y="0"/>
                    <a:pt x="812800" y="33995"/>
                    <a:pt x="812800" y="75930"/>
                  </a:cubicBezTo>
                  <a:lnTo>
                    <a:pt x="812800" y="736870"/>
                  </a:lnTo>
                  <a:cubicBezTo>
                    <a:pt x="812800" y="778805"/>
                    <a:pt x="778805" y="812800"/>
                    <a:pt x="736870" y="812800"/>
                  </a:cubicBezTo>
                  <a:lnTo>
                    <a:pt x="75930" y="812800"/>
                  </a:lnTo>
                  <a:cubicBezTo>
                    <a:pt x="33995" y="812800"/>
                    <a:pt x="0" y="778805"/>
                    <a:pt x="0" y="736870"/>
                  </a:cubicBezTo>
                  <a:lnTo>
                    <a:pt x="0" y="75930"/>
                  </a:lnTo>
                  <a:cubicBezTo>
                    <a:pt x="0" y="33995"/>
                    <a:pt x="33995" y="0"/>
                    <a:pt x="75930" y="0"/>
                  </a:cubicBezTo>
                  <a:close/>
                </a:path>
              </a:pathLst>
            </a:custGeom>
            <a:blipFill>
              <a:blip r:embed="rId8"/>
              <a:stretch>
                <a:fillRect t="-5483" b="-27320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2165564" y="3116488"/>
            <a:ext cx="5098056" cy="509805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5930" y="0"/>
                  </a:moveTo>
                  <a:lnTo>
                    <a:pt x="736870" y="0"/>
                  </a:lnTo>
                  <a:cubicBezTo>
                    <a:pt x="778805" y="0"/>
                    <a:pt x="812800" y="33995"/>
                    <a:pt x="812800" y="75930"/>
                  </a:cubicBezTo>
                  <a:lnTo>
                    <a:pt x="812800" y="736870"/>
                  </a:lnTo>
                  <a:cubicBezTo>
                    <a:pt x="812800" y="778805"/>
                    <a:pt x="778805" y="812800"/>
                    <a:pt x="736870" y="812800"/>
                  </a:cubicBezTo>
                  <a:lnTo>
                    <a:pt x="75930" y="812800"/>
                  </a:lnTo>
                  <a:cubicBezTo>
                    <a:pt x="33995" y="812800"/>
                    <a:pt x="0" y="778805"/>
                    <a:pt x="0" y="736870"/>
                  </a:cubicBezTo>
                  <a:lnTo>
                    <a:pt x="0" y="75930"/>
                  </a:lnTo>
                  <a:cubicBezTo>
                    <a:pt x="0" y="33995"/>
                    <a:pt x="33995" y="0"/>
                    <a:pt x="75930" y="0"/>
                  </a:cubicBezTo>
                  <a:close/>
                </a:path>
              </a:pathLst>
            </a:custGeom>
            <a:blipFill>
              <a:blip r:embed="rId9"/>
              <a:stretch>
                <a:fillRect l="-16396" r="-16396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0" name="Freeform 10"/>
          <p:cNvSpPr/>
          <p:nvPr/>
        </p:nvSpPr>
        <p:spPr>
          <a:xfrm>
            <a:off x="13751535" y="7615281"/>
            <a:ext cx="2601587" cy="2671719"/>
          </a:xfrm>
          <a:custGeom>
            <a:avLst/>
            <a:gdLst/>
            <a:ahLst/>
            <a:cxnLst/>
            <a:rect l="l" t="t" r="r" b="b"/>
            <a:pathLst>
              <a:path w="2601587" h="2671719">
                <a:moveTo>
                  <a:pt x="0" y="0"/>
                </a:moveTo>
                <a:lnTo>
                  <a:pt x="2601586" y="0"/>
                </a:lnTo>
                <a:lnTo>
                  <a:pt x="2601586" y="2671719"/>
                </a:lnTo>
                <a:lnTo>
                  <a:pt x="0" y="2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06127" y="7389008"/>
            <a:ext cx="2061197" cy="2897992"/>
          </a:xfrm>
          <a:custGeom>
            <a:avLst/>
            <a:gdLst/>
            <a:ahLst/>
            <a:cxnLst/>
            <a:rect l="l" t="t" r="r" b="b"/>
            <a:pathLst>
              <a:path w="2061197" h="2897992">
                <a:moveTo>
                  <a:pt x="0" y="0"/>
                </a:moveTo>
                <a:lnTo>
                  <a:pt x="2061197" y="0"/>
                </a:lnTo>
                <a:lnTo>
                  <a:pt x="2061197" y="2897992"/>
                </a:lnTo>
                <a:lnTo>
                  <a:pt x="0" y="28979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25591" y="826949"/>
            <a:ext cx="2232189" cy="1476035"/>
          </a:xfrm>
          <a:custGeom>
            <a:avLst/>
            <a:gdLst/>
            <a:ahLst/>
            <a:cxnLst/>
            <a:rect l="l" t="t" r="r" b="b"/>
            <a:pathLst>
              <a:path w="2232189" h="1476035">
                <a:moveTo>
                  <a:pt x="0" y="0"/>
                </a:moveTo>
                <a:lnTo>
                  <a:pt x="2232189" y="0"/>
                </a:lnTo>
                <a:lnTo>
                  <a:pt x="2232189" y="1476035"/>
                </a:lnTo>
                <a:lnTo>
                  <a:pt x="0" y="1476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75193" y="1071201"/>
            <a:ext cx="465045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i="1">
                <a:solidFill>
                  <a:srgbClr val="DF2E66"/>
                </a:solidFill>
                <a:latin typeface="Anantason Expanded Semi-Bold Italics"/>
                <a:ea typeface="Anantason Expanded Semi-Bold Italics"/>
                <a:cs typeface="Anantason Expanded Semi-Bold Italics"/>
                <a:sym typeface="Anantason Expanded Semi-Bold Italics"/>
              </a:rPr>
              <a:t>ผลการดำเนินงาน</a:t>
            </a:r>
          </a:p>
        </p:txBody>
      </p:sp>
      <p:sp>
        <p:nvSpPr>
          <p:cNvPr id="14" name="Freeform 14"/>
          <p:cNvSpPr/>
          <p:nvPr/>
        </p:nvSpPr>
        <p:spPr>
          <a:xfrm rot="-418727">
            <a:off x="14153594" y="330652"/>
            <a:ext cx="3660918" cy="2269769"/>
          </a:xfrm>
          <a:custGeom>
            <a:avLst/>
            <a:gdLst/>
            <a:ahLst/>
            <a:cxnLst/>
            <a:rect l="l" t="t" r="r" b="b"/>
            <a:pathLst>
              <a:path w="3660918" h="2269769">
                <a:moveTo>
                  <a:pt x="0" y="0"/>
                </a:moveTo>
                <a:lnTo>
                  <a:pt x="3660918" y="0"/>
                </a:lnTo>
                <a:lnTo>
                  <a:pt x="3660918" y="2269769"/>
                </a:lnTo>
                <a:lnTo>
                  <a:pt x="0" y="22697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1820013" y="6813739"/>
            <a:ext cx="8843198" cy="6019435"/>
            <a:chOff x="0" y="0"/>
            <a:chExt cx="11790931" cy="8025913"/>
          </a:xfrm>
        </p:grpSpPr>
        <p:sp>
          <p:nvSpPr>
            <p:cNvPr id="16" name="Freeform 16"/>
            <p:cNvSpPr/>
            <p:nvPr/>
          </p:nvSpPr>
          <p:spPr>
            <a:xfrm rot="-357622" flipH="1">
              <a:off x="5216803" y="2571923"/>
              <a:ext cx="6445147" cy="2819752"/>
            </a:xfrm>
            <a:custGeom>
              <a:avLst/>
              <a:gdLst/>
              <a:ahLst/>
              <a:cxnLst/>
              <a:rect l="l" t="t" r="r" b="b"/>
              <a:pathLst>
                <a:path w="6445147" h="2819752">
                  <a:moveTo>
                    <a:pt x="6445147" y="0"/>
                  </a:moveTo>
                  <a:lnTo>
                    <a:pt x="0" y="0"/>
                  </a:lnTo>
                  <a:lnTo>
                    <a:pt x="0" y="2819752"/>
                  </a:lnTo>
                  <a:lnTo>
                    <a:pt x="6445147" y="2819752"/>
                  </a:lnTo>
                  <a:lnTo>
                    <a:pt x="6445147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2244911"/>
              <a:ext cx="6287631" cy="3458197"/>
            </a:xfrm>
            <a:custGeom>
              <a:avLst/>
              <a:gdLst/>
              <a:ahLst/>
              <a:cxnLst/>
              <a:rect l="l" t="t" r="r" b="b"/>
              <a:pathLst>
                <a:path w="6287631" h="3458197">
                  <a:moveTo>
                    <a:pt x="0" y="0"/>
                  </a:moveTo>
                  <a:lnTo>
                    <a:pt x="6287631" y="0"/>
                  </a:lnTo>
                  <a:lnTo>
                    <a:pt x="6287631" y="3458196"/>
                  </a:lnTo>
                  <a:lnTo>
                    <a:pt x="0" y="3458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804670" y="0"/>
              <a:ext cx="3516998" cy="7948018"/>
            </a:xfrm>
            <a:custGeom>
              <a:avLst/>
              <a:gdLst/>
              <a:ahLst/>
              <a:cxnLst/>
              <a:rect l="l" t="t" r="r" b="b"/>
              <a:pathLst>
                <a:path w="3516998" h="7948018">
                  <a:moveTo>
                    <a:pt x="0" y="0"/>
                  </a:moveTo>
                  <a:lnTo>
                    <a:pt x="3516998" y="0"/>
                  </a:lnTo>
                  <a:lnTo>
                    <a:pt x="3516998" y="7948018"/>
                  </a:lnTo>
                  <a:lnTo>
                    <a:pt x="0" y="7948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660274" y="1068722"/>
              <a:ext cx="3078557" cy="6957191"/>
            </a:xfrm>
            <a:custGeom>
              <a:avLst/>
              <a:gdLst/>
              <a:ahLst/>
              <a:cxnLst/>
              <a:rect l="l" t="t" r="r" b="b"/>
              <a:pathLst>
                <a:path w="3078557" h="6957191">
                  <a:moveTo>
                    <a:pt x="0" y="0"/>
                  </a:moveTo>
                  <a:lnTo>
                    <a:pt x="3078557" y="0"/>
                  </a:lnTo>
                  <a:lnTo>
                    <a:pt x="3078557" y="6957191"/>
                  </a:lnTo>
                  <a:lnTo>
                    <a:pt x="0" y="6957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flipH="1">
            <a:off x="2544301" y="0"/>
            <a:ext cx="1965218" cy="2573902"/>
          </a:xfrm>
          <a:custGeom>
            <a:avLst/>
            <a:gdLst/>
            <a:ahLst/>
            <a:cxnLst/>
            <a:rect l="l" t="t" r="r" b="b"/>
            <a:pathLst>
              <a:path w="1965218" h="2573902">
                <a:moveTo>
                  <a:pt x="1965219" y="0"/>
                </a:moveTo>
                <a:lnTo>
                  <a:pt x="0" y="0"/>
                </a:lnTo>
                <a:lnTo>
                  <a:pt x="0" y="2573902"/>
                </a:lnTo>
                <a:lnTo>
                  <a:pt x="1965219" y="2573902"/>
                </a:lnTo>
                <a:lnTo>
                  <a:pt x="1965219" y="0"/>
                </a:lnTo>
                <a:close/>
              </a:path>
            </a:pathLst>
          </a:custGeom>
          <a:blipFill>
            <a:blip r:embed="rId19"/>
            <a:stretch>
              <a:fillRect r="-38779"/>
            </a:stretch>
          </a:blipFill>
        </p:spPr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D9E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08242" y="909999"/>
            <a:ext cx="702115" cy="873673"/>
          </a:xfrm>
          <a:custGeom>
            <a:avLst/>
            <a:gdLst/>
            <a:ahLst/>
            <a:cxnLst/>
            <a:rect l="l" t="t" r="r" b="b"/>
            <a:pathLst>
              <a:path w="702115" h="873673">
                <a:moveTo>
                  <a:pt x="0" y="0"/>
                </a:moveTo>
                <a:lnTo>
                  <a:pt x="702116" y="0"/>
                </a:lnTo>
                <a:lnTo>
                  <a:pt x="702116" y="873673"/>
                </a:lnTo>
                <a:lnTo>
                  <a:pt x="0" y="873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5248" y="746090"/>
            <a:ext cx="6650343" cy="1438892"/>
          </a:xfrm>
          <a:custGeom>
            <a:avLst/>
            <a:gdLst/>
            <a:ahLst/>
            <a:cxnLst/>
            <a:rect l="l" t="t" r="r" b="b"/>
            <a:pathLst>
              <a:path w="6650343" h="1438892">
                <a:moveTo>
                  <a:pt x="0" y="0"/>
                </a:moveTo>
                <a:lnTo>
                  <a:pt x="6650343" y="0"/>
                </a:lnTo>
                <a:lnTo>
                  <a:pt x="6650343" y="1438893"/>
                </a:lnTo>
                <a:lnTo>
                  <a:pt x="0" y="1438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514796"/>
            <a:ext cx="5098056" cy="7304545"/>
            <a:chOff x="0" y="0"/>
            <a:chExt cx="812800" cy="11645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1164588"/>
            </a:xfrm>
            <a:custGeom>
              <a:avLst/>
              <a:gdLst/>
              <a:ahLst/>
              <a:cxnLst/>
              <a:rect l="l" t="t" r="r" b="b"/>
              <a:pathLst>
                <a:path w="812800" h="1164588">
                  <a:moveTo>
                    <a:pt x="75930" y="0"/>
                  </a:moveTo>
                  <a:lnTo>
                    <a:pt x="736870" y="0"/>
                  </a:lnTo>
                  <a:cubicBezTo>
                    <a:pt x="778805" y="0"/>
                    <a:pt x="812800" y="33995"/>
                    <a:pt x="812800" y="75930"/>
                  </a:cubicBezTo>
                  <a:lnTo>
                    <a:pt x="812800" y="1088658"/>
                  </a:lnTo>
                  <a:cubicBezTo>
                    <a:pt x="812800" y="1130593"/>
                    <a:pt x="778805" y="1164588"/>
                    <a:pt x="736870" y="1164588"/>
                  </a:cubicBezTo>
                  <a:lnTo>
                    <a:pt x="75930" y="1164588"/>
                  </a:lnTo>
                  <a:cubicBezTo>
                    <a:pt x="55792" y="1164588"/>
                    <a:pt x="36479" y="1156588"/>
                    <a:pt x="22239" y="1142348"/>
                  </a:cubicBezTo>
                  <a:cubicBezTo>
                    <a:pt x="8000" y="1128109"/>
                    <a:pt x="0" y="1108796"/>
                    <a:pt x="0" y="1088658"/>
                  </a:cubicBezTo>
                  <a:lnTo>
                    <a:pt x="0" y="75930"/>
                  </a:lnTo>
                  <a:cubicBezTo>
                    <a:pt x="0" y="33995"/>
                    <a:pt x="33995" y="0"/>
                    <a:pt x="75930" y="0"/>
                  </a:cubicBezTo>
                  <a:close/>
                </a:path>
              </a:pathLst>
            </a:custGeom>
            <a:blipFill>
              <a:blip r:embed="rId7"/>
              <a:stretch>
                <a:fillRect t="-20412" b="-32805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6545112" y="2514796"/>
            <a:ext cx="5098056" cy="7304545"/>
            <a:chOff x="0" y="0"/>
            <a:chExt cx="812800" cy="11645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164588"/>
            </a:xfrm>
            <a:custGeom>
              <a:avLst/>
              <a:gdLst/>
              <a:ahLst/>
              <a:cxnLst/>
              <a:rect l="l" t="t" r="r" b="b"/>
              <a:pathLst>
                <a:path w="812800" h="1164588">
                  <a:moveTo>
                    <a:pt x="75930" y="0"/>
                  </a:moveTo>
                  <a:lnTo>
                    <a:pt x="736870" y="0"/>
                  </a:lnTo>
                  <a:cubicBezTo>
                    <a:pt x="778805" y="0"/>
                    <a:pt x="812800" y="33995"/>
                    <a:pt x="812800" y="75930"/>
                  </a:cubicBezTo>
                  <a:lnTo>
                    <a:pt x="812800" y="1088658"/>
                  </a:lnTo>
                  <a:cubicBezTo>
                    <a:pt x="812800" y="1130593"/>
                    <a:pt x="778805" y="1164588"/>
                    <a:pt x="736870" y="1164588"/>
                  </a:cubicBezTo>
                  <a:lnTo>
                    <a:pt x="75930" y="1164588"/>
                  </a:lnTo>
                  <a:cubicBezTo>
                    <a:pt x="55792" y="1164588"/>
                    <a:pt x="36479" y="1156588"/>
                    <a:pt x="22239" y="1142348"/>
                  </a:cubicBezTo>
                  <a:cubicBezTo>
                    <a:pt x="8000" y="1128109"/>
                    <a:pt x="0" y="1108796"/>
                    <a:pt x="0" y="1088658"/>
                  </a:cubicBezTo>
                  <a:lnTo>
                    <a:pt x="0" y="75930"/>
                  </a:lnTo>
                  <a:cubicBezTo>
                    <a:pt x="0" y="33995"/>
                    <a:pt x="33995" y="0"/>
                    <a:pt x="75930" y="0"/>
                  </a:cubicBezTo>
                  <a:close/>
                </a:path>
              </a:pathLst>
            </a:custGeom>
            <a:blipFill>
              <a:blip r:embed="rId8"/>
              <a:stretch>
                <a:fillRect t="-29880" b="-29880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2165564" y="2514796"/>
            <a:ext cx="5098056" cy="7304545"/>
            <a:chOff x="0" y="0"/>
            <a:chExt cx="812800" cy="11645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164588"/>
            </a:xfrm>
            <a:custGeom>
              <a:avLst/>
              <a:gdLst/>
              <a:ahLst/>
              <a:cxnLst/>
              <a:rect l="l" t="t" r="r" b="b"/>
              <a:pathLst>
                <a:path w="812800" h="1164588">
                  <a:moveTo>
                    <a:pt x="75930" y="0"/>
                  </a:moveTo>
                  <a:lnTo>
                    <a:pt x="736870" y="0"/>
                  </a:lnTo>
                  <a:cubicBezTo>
                    <a:pt x="778805" y="0"/>
                    <a:pt x="812800" y="33995"/>
                    <a:pt x="812800" y="75930"/>
                  </a:cubicBezTo>
                  <a:lnTo>
                    <a:pt x="812800" y="1088658"/>
                  </a:lnTo>
                  <a:cubicBezTo>
                    <a:pt x="812800" y="1130593"/>
                    <a:pt x="778805" y="1164588"/>
                    <a:pt x="736870" y="1164588"/>
                  </a:cubicBezTo>
                  <a:lnTo>
                    <a:pt x="75930" y="1164588"/>
                  </a:lnTo>
                  <a:cubicBezTo>
                    <a:pt x="55792" y="1164588"/>
                    <a:pt x="36479" y="1156588"/>
                    <a:pt x="22239" y="1142348"/>
                  </a:cubicBezTo>
                  <a:cubicBezTo>
                    <a:pt x="8000" y="1128109"/>
                    <a:pt x="0" y="1108796"/>
                    <a:pt x="0" y="1088658"/>
                  </a:cubicBezTo>
                  <a:lnTo>
                    <a:pt x="0" y="75930"/>
                  </a:lnTo>
                  <a:cubicBezTo>
                    <a:pt x="0" y="33995"/>
                    <a:pt x="33995" y="0"/>
                    <a:pt x="75930" y="0"/>
                  </a:cubicBezTo>
                  <a:close/>
                </a:path>
              </a:pathLst>
            </a:custGeom>
            <a:blipFill>
              <a:blip r:embed="rId9"/>
              <a:stretch>
                <a:fillRect t="-34495" b="-18722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1675193" y="1071201"/>
            <a:ext cx="465045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i="1">
                <a:solidFill>
                  <a:srgbClr val="DF2E66"/>
                </a:solidFill>
                <a:latin typeface="Anantason Expanded Semi-Bold Italics"/>
                <a:ea typeface="Anantason Expanded Semi-Bold Italics"/>
                <a:cs typeface="Anantason Expanded Semi-Bold Italics"/>
                <a:sym typeface="Anantason Expanded Semi-Bold Italics"/>
              </a:rPr>
              <a:t>ผลการดำเนินงาน</a:t>
            </a:r>
          </a:p>
        </p:txBody>
      </p:sp>
      <p:sp>
        <p:nvSpPr>
          <p:cNvPr id="11" name="Freeform 11"/>
          <p:cNvSpPr/>
          <p:nvPr/>
        </p:nvSpPr>
        <p:spPr>
          <a:xfrm>
            <a:off x="7477991" y="746090"/>
            <a:ext cx="2232189" cy="1476035"/>
          </a:xfrm>
          <a:custGeom>
            <a:avLst/>
            <a:gdLst/>
            <a:ahLst/>
            <a:cxnLst/>
            <a:rect l="l" t="t" r="r" b="b"/>
            <a:pathLst>
              <a:path w="2232189" h="1476035">
                <a:moveTo>
                  <a:pt x="0" y="0"/>
                </a:moveTo>
                <a:lnTo>
                  <a:pt x="2232189" y="0"/>
                </a:lnTo>
                <a:lnTo>
                  <a:pt x="2232189" y="1476035"/>
                </a:lnTo>
                <a:lnTo>
                  <a:pt x="0" y="147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57622">
            <a:off x="13895349" y="8286628"/>
            <a:ext cx="5643209" cy="2468904"/>
          </a:xfrm>
          <a:custGeom>
            <a:avLst/>
            <a:gdLst/>
            <a:ahLst/>
            <a:cxnLst/>
            <a:rect l="l" t="t" r="r" b="b"/>
            <a:pathLst>
              <a:path w="5643209" h="2468904">
                <a:moveTo>
                  <a:pt x="0" y="0"/>
                </a:moveTo>
                <a:lnTo>
                  <a:pt x="5643209" y="0"/>
                </a:lnTo>
                <a:lnTo>
                  <a:pt x="5643209" y="2468904"/>
                </a:lnTo>
                <a:lnTo>
                  <a:pt x="0" y="2468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2617059" y="6509770"/>
            <a:ext cx="7345291" cy="5217946"/>
            <a:chOff x="0" y="0"/>
            <a:chExt cx="9793721" cy="6957261"/>
          </a:xfrm>
        </p:grpSpPr>
        <p:sp>
          <p:nvSpPr>
            <p:cNvPr id="14" name="Freeform 14"/>
            <p:cNvSpPr/>
            <p:nvPr/>
          </p:nvSpPr>
          <p:spPr>
            <a:xfrm>
              <a:off x="5280046" y="0"/>
              <a:ext cx="2275142" cy="5141564"/>
            </a:xfrm>
            <a:custGeom>
              <a:avLst/>
              <a:gdLst/>
              <a:ahLst/>
              <a:cxnLst/>
              <a:rect l="l" t="t" r="r" b="b"/>
              <a:pathLst>
                <a:path w="2275142" h="5141564">
                  <a:moveTo>
                    <a:pt x="0" y="0"/>
                  </a:moveTo>
                  <a:lnTo>
                    <a:pt x="2275142" y="0"/>
                  </a:lnTo>
                  <a:lnTo>
                    <a:pt x="2275142" y="5141564"/>
                  </a:lnTo>
                  <a:lnTo>
                    <a:pt x="0" y="5141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041513" y="3021287"/>
              <a:ext cx="6752208" cy="3935975"/>
            </a:xfrm>
            <a:custGeom>
              <a:avLst/>
              <a:gdLst/>
              <a:ahLst/>
              <a:cxnLst/>
              <a:rect l="l" t="t" r="r" b="b"/>
              <a:pathLst>
                <a:path w="6752208" h="3935975">
                  <a:moveTo>
                    <a:pt x="0" y="0"/>
                  </a:moveTo>
                  <a:lnTo>
                    <a:pt x="6752208" y="0"/>
                  </a:lnTo>
                  <a:lnTo>
                    <a:pt x="6752208" y="3935974"/>
                  </a:lnTo>
                  <a:lnTo>
                    <a:pt x="0" y="3935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3659204"/>
              <a:ext cx="5086010" cy="2964720"/>
            </a:xfrm>
            <a:custGeom>
              <a:avLst/>
              <a:gdLst/>
              <a:ahLst/>
              <a:cxnLst/>
              <a:rect l="l" t="t" r="r" b="b"/>
              <a:pathLst>
                <a:path w="5086010" h="2964720">
                  <a:moveTo>
                    <a:pt x="0" y="0"/>
                  </a:moveTo>
                  <a:lnTo>
                    <a:pt x="5086010" y="0"/>
                  </a:lnTo>
                  <a:lnTo>
                    <a:pt x="5086010" y="2964720"/>
                  </a:lnTo>
                  <a:lnTo>
                    <a:pt x="0" y="2964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1277512">
              <a:off x="4651346" y="1841642"/>
              <a:ext cx="644768" cy="628721"/>
            </a:xfrm>
            <a:custGeom>
              <a:avLst/>
              <a:gdLst/>
              <a:ahLst/>
              <a:cxnLst/>
              <a:rect l="l" t="t" r="r" b="b"/>
              <a:pathLst>
                <a:path w="644768" h="628721">
                  <a:moveTo>
                    <a:pt x="0" y="0"/>
                  </a:moveTo>
                  <a:lnTo>
                    <a:pt x="644768" y="0"/>
                  </a:lnTo>
                  <a:lnTo>
                    <a:pt x="644768" y="628721"/>
                  </a:lnTo>
                  <a:lnTo>
                    <a:pt x="0" y="628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136624" r="-452659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191419" y="2806287"/>
              <a:ext cx="3984149" cy="2725822"/>
            </a:xfrm>
            <a:custGeom>
              <a:avLst/>
              <a:gdLst/>
              <a:ahLst/>
              <a:cxnLst/>
              <a:rect l="l" t="t" r="r" b="b"/>
              <a:pathLst>
                <a:path w="3984149" h="2725822">
                  <a:moveTo>
                    <a:pt x="0" y="0"/>
                  </a:moveTo>
                  <a:lnTo>
                    <a:pt x="3984149" y="0"/>
                  </a:lnTo>
                  <a:lnTo>
                    <a:pt x="3984149" y="2725822"/>
                  </a:lnTo>
                  <a:lnTo>
                    <a:pt x="0" y="2725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D9E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08242" y="909999"/>
            <a:ext cx="702115" cy="873673"/>
          </a:xfrm>
          <a:custGeom>
            <a:avLst/>
            <a:gdLst/>
            <a:ahLst/>
            <a:cxnLst/>
            <a:rect l="l" t="t" r="r" b="b"/>
            <a:pathLst>
              <a:path w="702115" h="873673">
                <a:moveTo>
                  <a:pt x="0" y="0"/>
                </a:moveTo>
                <a:lnTo>
                  <a:pt x="702116" y="0"/>
                </a:lnTo>
                <a:lnTo>
                  <a:pt x="702116" y="873673"/>
                </a:lnTo>
                <a:lnTo>
                  <a:pt x="0" y="873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5248" y="746090"/>
            <a:ext cx="6650343" cy="1438892"/>
          </a:xfrm>
          <a:custGeom>
            <a:avLst/>
            <a:gdLst/>
            <a:ahLst/>
            <a:cxnLst/>
            <a:rect l="l" t="t" r="r" b="b"/>
            <a:pathLst>
              <a:path w="6650343" h="1438892">
                <a:moveTo>
                  <a:pt x="0" y="0"/>
                </a:moveTo>
                <a:lnTo>
                  <a:pt x="6650343" y="0"/>
                </a:lnTo>
                <a:lnTo>
                  <a:pt x="6650343" y="1438893"/>
                </a:lnTo>
                <a:lnTo>
                  <a:pt x="0" y="1438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8736" y="3255471"/>
            <a:ext cx="5498620" cy="5082519"/>
            <a:chOff x="0" y="0"/>
            <a:chExt cx="876663" cy="8103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76663" cy="810323"/>
            </a:xfrm>
            <a:custGeom>
              <a:avLst/>
              <a:gdLst/>
              <a:ahLst/>
              <a:cxnLst/>
              <a:rect l="l" t="t" r="r" b="b"/>
              <a:pathLst>
                <a:path w="876663" h="810323">
                  <a:moveTo>
                    <a:pt x="70399" y="0"/>
                  </a:moveTo>
                  <a:lnTo>
                    <a:pt x="806264" y="0"/>
                  </a:lnTo>
                  <a:cubicBezTo>
                    <a:pt x="824935" y="0"/>
                    <a:pt x="842842" y="7417"/>
                    <a:pt x="856044" y="20619"/>
                  </a:cubicBezTo>
                  <a:cubicBezTo>
                    <a:pt x="869246" y="33822"/>
                    <a:pt x="876663" y="51728"/>
                    <a:pt x="876663" y="70399"/>
                  </a:cubicBezTo>
                  <a:lnTo>
                    <a:pt x="876663" y="739924"/>
                  </a:lnTo>
                  <a:cubicBezTo>
                    <a:pt x="876663" y="758595"/>
                    <a:pt x="869246" y="776501"/>
                    <a:pt x="856044" y="789703"/>
                  </a:cubicBezTo>
                  <a:cubicBezTo>
                    <a:pt x="842842" y="802906"/>
                    <a:pt x="824935" y="810323"/>
                    <a:pt x="806264" y="810323"/>
                  </a:cubicBezTo>
                  <a:lnTo>
                    <a:pt x="70399" y="810323"/>
                  </a:lnTo>
                  <a:cubicBezTo>
                    <a:pt x="51728" y="810323"/>
                    <a:pt x="33822" y="802906"/>
                    <a:pt x="20619" y="789703"/>
                  </a:cubicBezTo>
                  <a:cubicBezTo>
                    <a:pt x="7417" y="776501"/>
                    <a:pt x="0" y="758595"/>
                    <a:pt x="0" y="739924"/>
                  </a:cubicBezTo>
                  <a:lnTo>
                    <a:pt x="0" y="70399"/>
                  </a:lnTo>
                  <a:cubicBezTo>
                    <a:pt x="0" y="51728"/>
                    <a:pt x="7417" y="33822"/>
                    <a:pt x="20619" y="20619"/>
                  </a:cubicBezTo>
                  <a:cubicBezTo>
                    <a:pt x="33822" y="7417"/>
                    <a:pt x="51728" y="0"/>
                    <a:pt x="70399" y="0"/>
                  </a:cubicBezTo>
                  <a:close/>
                </a:path>
              </a:pathLst>
            </a:custGeom>
            <a:blipFill>
              <a:blip r:embed="rId7"/>
              <a:stretch>
                <a:fillRect l="-97806" t="-21356" b="-21356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6338582" y="3255471"/>
            <a:ext cx="5498620" cy="5082519"/>
            <a:chOff x="0" y="0"/>
            <a:chExt cx="876663" cy="8103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6663" cy="810323"/>
            </a:xfrm>
            <a:custGeom>
              <a:avLst/>
              <a:gdLst/>
              <a:ahLst/>
              <a:cxnLst/>
              <a:rect l="l" t="t" r="r" b="b"/>
              <a:pathLst>
                <a:path w="876663" h="810323">
                  <a:moveTo>
                    <a:pt x="70399" y="0"/>
                  </a:moveTo>
                  <a:lnTo>
                    <a:pt x="806264" y="0"/>
                  </a:lnTo>
                  <a:cubicBezTo>
                    <a:pt x="824935" y="0"/>
                    <a:pt x="842842" y="7417"/>
                    <a:pt x="856044" y="20619"/>
                  </a:cubicBezTo>
                  <a:cubicBezTo>
                    <a:pt x="869246" y="33822"/>
                    <a:pt x="876663" y="51728"/>
                    <a:pt x="876663" y="70399"/>
                  </a:cubicBezTo>
                  <a:lnTo>
                    <a:pt x="876663" y="739924"/>
                  </a:lnTo>
                  <a:cubicBezTo>
                    <a:pt x="876663" y="758595"/>
                    <a:pt x="869246" y="776501"/>
                    <a:pt x="856044" y="789703"/>
                  </a:cubicBezTo>
                  <a:cubicBezTo>
                    <a:pt x="842842" y="802906"/>
                    <a:pt x="824935" y="810323"/>
                    <a:pt x="806264" y="810323"/>
                  </a:cubicBezTo>
                  <a:lnTo>
                    <a:pt x="70399" y="810323"/>
                  </a:lnTo>
                  <a:cubicBezTo>
                    <a:pt x="51728" y="810323"/>
                    <a:pt x="33822" y="802906"/>
                    <a:pt x="20619" y="789703"/>
                  </a:cubicBezTo>
                  <a:cubicBezTo>
                    <a:pt x="7417" y="776501"/>
                    <a:pt x="0" y="758595"/>
                    <a:pt x="0" y="739924"/>
                  </a:cubicBezTo>
                  <a:lnTo>
                    <a:pt x="0" y="70399"/>
                  </a:lnTo>
                  <a:cubicBezTo>
                    <a:pt x="0" y="51728"/>
                    <a:pt x="7417" y="33822"/>
                    <a:pt x="20619" y="20619"/>
                  </a:cubicBezTo>
                  <a:cubicBezTo>
                    <a:pt x="33822" y="7417"/>
                    <a:pt x="51728" y="0"/>
                    <a:pt x="70399" y="0"/>
                  </a:cubicBezTo>
                  <a:close/>
                </a:path>
              </a:pathLst>
            </a:custGeom>
            <a:blipFill>
              <a:blip r:embed="rId7"/>
              <a:stretch>
                <a:fillRect l="-374" t="-16885" r="-99625" b="-27410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2400644" y="3255471"/>
            <a:ext cx="5498620" cy="5082519"/>
            <a:chOff x="0" y="0"/>
            <a:chExt cx="876663" cy="8103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6663" cy="810323"/>
            </a:xfrm>
            <a:custGeom>
              <a:avLst/>
              <a:gdLst/>
              <a:ahLst/>
              <a:cxnLst/>
              <a:rect l="l" t="t" r="r" b="b"/>
              <a:pathLst>
                <a:path w="876663" h="810323">
                  <a:moveTo>
                    <a:pt x="70399" y="0"/>
                  </a:moveTo>
                  <a:lnTo>
                    <a:pt x="806264" y="0"/>
                  </a:lnTo>
                  <a:cubicBezTo>
                    <a:pt x="824935" y="0"/>
                    <a:pt x="842842" y="7417"/>
                    <a:pt x="856044" y="20619"/>
                  </a:cubicBezTo>
                  <a:cubicBezTo>
                    <a:pt x="869246" y="33822"/>
                    <a:pt x="876663" y="51728"/>
                    <a:pt x="876663" y="70399"/>
                  </a:cubicBezTo>
                  <a:lnTo>
                    <a:pt x="876663" y="739924"/>
                  </a:lnTo>
                  <a:cubicBezTo>
                    <a:pt x="876663" y="758595"/>
                    <a:pt x="869246" y="776501"/>
                    <a:pt x="856044" y="789703"/>
                  </a:cubicBezTo>
                  <a:cubicBezTo>
                    <a:pt x="842842" y="802906"/>
                    <a:pt x="824935" y="810323"/>
                    <a:pt x="806264" y="810323"/>
                  </a:cubicBezTo>
                  <a:lnTo>
                    <a:pt x="70399" y="810323"/>
                  </a:lnTo>
                  <a:cubicBezTo>
                    <a:pt x="51728" y="810323"/>
                    <a:pt x="33822" y="802906"/>
                    <a:pt x="20619" y="789703"/>
                  </a:cubicBezTo>
                  <a:cubicBezTo>
                    <a:pt x="7417" y="776501"/>
                    <a:pt x="0" y="758595"/>
                    <a:pt x="0" y="739924"/>
                  </a:cubicBezTo>
                  <a:lnTo>
                    <a:pt x="0" y="70399"/>
                  </a:lnTo>
                  <a:cubicBezTo>
                    <a:pt x="0" y="51728"/>
                    <a:pt x="7417" y="33822"/>
                    <a:pt x="20619" y="20619"/>
                  </a:cubicBezTo>
                  <a:cubicBezTo>
                    <a:pt x="33822" y="7417"/>
                    <a:pt x="51728" y="0"/>
                    <a:pt x="70399" y="0"/>
                  </a:cubicBezTo>
                  <a:close/>
                </a:path>
              </a:pathLst>
            </a:custGeom>
            <a:blipFill>
              <a:blip r:embed="rId8"/>
              <a:stretch>
                <a:fillRect l="-20946" r="-20946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1675193" y="1071201"/>
            <a:ext cx="465045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i="1">
                <a:solidFill>
                  <a:srgbClr val="DF2E66"/>
                </a:solidFill>
                <a:latin typeface="Anantason Expanded Semi-Bold Italics"/>
                <a:ea typeface="Anantason Expanded Semi-Bold Italics"/>
                <a:cs typeface="Anantason Expanded Semi-Bold Italics"/>
                <a:sym typeface="Anantason Expanded Semi-Bold Italics"/>
              </a:rPr>
              <a:t>ผลการดำเนินงาน</a:t>
            </a:r>
          </a:p>
        </p:txBody>
      </p:sp>
      <p:sp>
        <p:nvSpPr>
          <p:cNvPr id="11" name="Freeform 11"/>
          <p:cNvSpPr/>
          <p:nvPr/>
        </p:nvSpPr>
        <p:spPr>
          <a:xfrm>
            <a:off x="7488807" y="708948"/>
            <a:ext cx="2232189" cy="1476035"/>
          </a:xfrm>
          <a:custGeom>
            <a:avLst/>
            <a:gdLst/>
            <a:ahLst/>
            <a:cxnLst/>
            <a:rect l="l" t="t" r="r" b="b"/>
            <a:pathLst>
              <a:path w="2232189" h="1476035">
                <a:moveTo>
                  <a:pt x="0" y="0"/>
                </a:moveTo>
                <a:lnTo>
                  <a:pt x="2232188" y="0"/>
                </a:lnTo>
                <a:lnTo>
                  <a:pt x="2232188" y="1476035"/>
                </a:lnTo>
                <a:lnTo>
                  <a:pt x="0" y="1476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1646358" y="6881122"/>
            <a:ext cx="8843198" cy="6019435"/>
            <a:chOff x="0" y="0"/>
            <a:chExt cx="11790931" cy="8025913"/>
          </a:xfrm>
        </p:grpSpPr>
        <p:sp>
          <p:nvSpPr>
            <p:cNvPr id="13" name="Freeform 13"/>
            <p:cNvSpPr/>
            <p:nvPr/>
          </p:nvSpPr>
          <p:spPr>
            <a:xfrm rot="-357622" flipH="1">
              <a:off x="5216803" y="2571923"/>
              <a:ext cx="6445147" cy="2819752"/>
            </a:xfrm>
            <a:custGeom>
              <a:avLst/>
              <a:gdLst/>
              <a:ahLst/>
              <a:cxnLst/>
              <a:rect l="l" t="t" r="r" b="b"/>
              <a:pathLst>
                <a:path w="6445147" h="2819752">
                  <a:moveTo>
                    <a:pt x="6445147" y="0"/>
                  </a:moveTo>
                  <a:lnTo>
                    <a:pt x="0" y="0"/>
                  </a:lnTo>
                  <a:lnTo>
                    <a:pt x="0" y="2819752"/>
                  </a:lnTo>
                  <a:lnTo>
                    <a:pt x="6445147" y="2819752"/>
                  </a:lnTo>
                  <a:lnTo>
                    <a:pt x="6445147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2244911"/>
              <a:ext cx="6287631" cy="3458197"/>
            </a:xfrm>
            <a:custGeom>
              <a:avLst/>
              <a:gdLst/>
              <a:ahLst/>
              <a:cxnLst/>
              <a:rect l="l" t="t" r="r" b="b"/>
              <a:pathLst>
                <a:path w="6287631" h="3458197">
                  <a:moveTo>
                    <a:pt x="0" y="0"/>
                  </a:moveTo>
                  <a:lnTo>
                    <a:pt x="6287631" y="0"/>
                  </a:lnTo>
                  <a:lnTo>
                    <a:pt x="6287631" y="3458196"/>
                  </a:lnTo>
                  <a:lnTo>
                    <a:pt x="0" y="3458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804670" y="0"/>
              <a:ext cx="3516998" cy="7948018"/>
            </a:xfrm>
            <a:custGeom>
              <a:avLst/>
              <a:gdLst/>
              <a:ahLst/>
              <a:cxnLst/>
              <a:rect l="l" t="t" r="r" b="b"/>
              <a:pathLst>
                <a:path w="3516998" h="7948018">
                  <a:moveTo>
                    <a:pt x="0" y="0"/>
                  </a:moveTo>
                  <a:lnTo>
                    <a:pt x="3516998" y="0"/>
                  </a:lnTo>
                  <a:lnTo>
                    <a:pt x="3516998" y="7948018"/>
                  </a:lnTo>
                  <a:lnTo>
                    <a:pt x="0" y="7948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660274" y="1068722"/>
              <a:ext cx="3078557" cy="6957191"/>
            </a:xfrm>
            <a:custGeom>
              <a:avLst/>
              <a:gdLst/>
              <a:ahLst/>
              <a:cxnLst/>
              <a:rect l="l" t="t" r="r" b="b"/>
              <a:pathLst>
                <a:path w="3078557" h="6957191">
                  <a:moveTo>
                    <a:pt x="0" y="0"/>
                  </a:moveTo>
                  <a:lnTo>
                    <a:pt x="3078557" y="0"/>
                  </a:lnTo>
                  <a:lnTo>
                    <a:pt x="3078557" y="6957191"/>
                  </a:lnTo>
                  <a:lnTo>
                    <a:pt x="0" y="6957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231637">
            <a:off x="15215510" y="7759885"/>
            <a:ext cx="2760306" cy="2040344"/>
          </a:xfrm>
          <a:custGeom>
            <a:avLst/>
            <a:gdLst/>
            <a:ahLst/>
            <a:cxnLst/>
            <a:rect l="l" t="t" r="r" b="b"/>
            <a:pathLst>
              <a:path w="2760306" h="2040344">
                <a:moveTo>
                  <a:pt x="0" y="0"/>
                </a:moveTo>
                <a:lnTo>
                  <a:pt x="2760306" y="0"/>
                </a:lnTo>
                <a:lnTo>
                  <a:pt x="2760306" y="2040344"/>
                </a:lnTo>
                <a:lnTo>
                  <a:pt x="0" y="20403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D9E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08242" y="909999"/>
            <a:ext cx="702115" cy="873673"/>
          </a:xfrm>
          <a:custGeom>
            <a:avLst/>
            <a:gdLst/>
            <a:ahLst/>
            <a:cxnLst/>
            <a:rect l="l" t="t" r="r" b="b"/>
            <a:pathLst>
              <a:path w="702115" h="873673">
                <a:moveTo>
                  <a:pt x="0" y="0"/>
                </a:moveTo>
                <a:lnTo>
                  <a:pt x="702116" y="0"/>
                </a:lnTo>
                <a:lnTo>
                  <a:pt x="702116" y="873673"/>
                </a:lnTo>
                <a:lnTo>
                  <a:pt x="0" y="873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5248" y="746090"/>
            <a:ext cx="6650343" cy="1438892"/>
          </a:xfrm>
          <a:custGeom>
            <a:avLst/>
            <a:gdLst/>
            <a:ahLst/>
            <a:cxnLst/>
            <a:rect l="l" t="t" r="r" b="b"/>
            <a:pathLst>
              <a:path w="6650343" h="1438892">
                <a:moveTo>
                  <a:pt x="0" y="0"/>
                </a:moveTo>
                <a:lnTo>
                  <a:pt x="6650343" y="0"/>
                </a:lnTo>
                <a:lnTo>
                  <a:pt x="6650343" y="1438893"/>
                </a:lnTo>
                <a:lnTo>
                  <a:pt x="0" y="1438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8736" y="3105293"/>
            <a:ext cx="5498620" cy="6153007"/>
            <a:chOff x="0" y="0"/>
            <a:chExt cx="876663" cy="9809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76663" cy="980994"/>
            </a:xfrm>
            <a:custGeom>
              <a:avLst/>
              <a:gdLst/>
              <a:ahLst/>
              <a:cxnLst/>
              <a:rect l="l" t="t" r="r" b="b"/>
              <a:pathLst>
                <a:path w="876663" h="980994">
                  <a:moveTo>
                    <a:pt x="70399" y="0"/>
                  </a:moveTo>
                  <a:lnTo>
                    <a:pt x="806264" y="0"/>
                  </a:lnTo>
                  <a:cubicBezTo>
                    <a:pt x="824935" y="0"/>
                    <a:pt x="842842" y="7417"/>
                    <a:pt x="856044" y="20619"/>
                  </a:cubicBezTo>
                  <a:cubicBezTo>
                    <a:pt x="869246" y="33822"/>
                    <a:pt x="876663" y="51728"/>
                    <a:pt x="876663" y="70399"/>
                  </a:cubicBezTo>
                  <a:lnTo>
                    <a:pt x="876663" y="910596"/>
                  </a:lnTo>
                  <a:cubicBezTo>
                    <a:pt x="876663" y="929266"/>
                    <a:pt x="869246" y="947173"/>
                    <a:pt x="856044" y="960375"/>
                  </a:cubicBezTo>
                  <a:cubicBezTo>
                    <a:pt x="842842" y="973577"/>
                    <a:pt x="824935" y="980994"/>
                    <a:pt x="806264" y="980994"/>
                  </a:cubicBezTo>
                  <a:lnTo>
                    <a:pt x="70399" y="980994"/>
                  </a:lnTo>
                  <a:cubicBezTo>
                    <a:pt x="51728" y="980994"/>
                    <a:pt x="33822" y="973577"/>
                    <a:pt x="20619" y="960375"/>
                  </a:cubicBezTo>
                  <a:cubicBezTo>
                    <a:pt x="7417" y="947173"/>
                    <a:pt x="0" y="929266"/>
                    <a:pt x="0" y="910596"/>
                  </a:cubicBezTo>
                  <a:lnTo>
                    <a:pt x="0" y="70399"/>
                  </a:lnTo>
                  <a:cubicBezTo>
                    <a:pt x="0" y="51728"/>
                    <a:pt x="7417" y="33822"/>
                    <a:pt x="20619" y="20619"/>
                  </a:cubicBezTo>
                  <a:cubicBezTo>
                    <a:pt x="33822" y="7417"/>
                    <a:pt x="51728" y="0"/>
                    <a:pt x="70399" y="0"/>
                  </a:cubicBezTo>
                  <a:close/>
                </a:path>
              </a:pathLst>
            </a:custGeom>
            <a:blipFill>
              <a:blip r:embed="rId7"/>
              <a:stretch>
                <a:fillRect t="-18680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6338582" y="3105293"/>
            <a:ext cx="5498620" cy="6153007"/>
            <a:chOff x="0" y="0"/>
            <a:chExt cx="876663" cy="9809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6663" cy="980994"/>
            </a:xfrm>
            <a:custGeom>
              <a:avLst/>
              <a:gdLst/>
              <a:ahLst/>
              <a:cxnLst/>
              <a:rect l="l" t="t" r="r" b="b"/>
              <a:pathLst>
                <a:path w="876663" h="980994">
                  <a:moveTo>
                    <a:pt x="70399" y="0"/>
                  </a:moveTo>
                  <a:lnTo>
                    <a:pt x="806264" y="0"/>
                  </a:lnTo>
                  <a:cubicBezTo>
                    <a:pt x="824935" y="0"/>
                    <a:pt x="842842" y="7417"/>
                    <a:pt x="856044" y="20619"/>
                  </a:cubicBezTo>
                  <a:cubicBezTo>
                    <a:pt x="869246" y="33822"/>
                    <a:pt x="876663" y="51728"/>
                    <a:pt x="876663" y="70399"/>
                  </a:cubicBezTo>
                  <a:lnTo>
                    <a:pt x="876663" y="910596"/>
                  </a:lnTo>
                  <a:cubicBezTo>
                    <a:pt x="876663" y="929266"/>
                    <a:pt x="869246" y="947173"/>
                    <a:pt x="856044" y="960375"/>
                  </a:cubicBezTo>
                  <a:cubicBezTo>
                    <a:pt x="842842" y="973577"/>
                    <a:pt x="824935" y="980994"/>
                    <a:pt x="806264" y="980994"/>
                  </a:cubicBezTo>
                  <a:lnTo>
                    <a:pt x="70399" y="980994"/>
                  </a:lnTo>
                  <a:cubicBezTo>
                    <a:pt x="51728" y="980994"/>
                    <a:pt x="33822" y="973577"/>
                    <a:pt x="20619" y="960375"/>
                  </a:cubicBezTo>
                  <a:cubicBezTo>
                    <a:pt x="7417" y="947173"/>
                    <a:pt x="0" y="929266"/>
                    <a:pt x="0" y="910596"/>
                  </a:cubicBezTo>
                  <a:lnTo>
                    <a:pt x="0" y="70399"/>
                  </a:lnTo>
                  <a:cubicBezTo>
                    <a:pt x="0" y="51728"/>
                    <a:pt x="7417" y="33822"/>
                    <a:pt x="20619" y="20619"/>
                  </a:cubicBezTo>
                  <a:cubicBezTo>
                    <a:pt x="33822" y="7417"/>
                    <a:pt x="51728" y="0"/>
                    <a:pt x="70399" y="0"/>
                  </a:cubicBezTo>
                  <a:close/>
                </a:path>
              </a:pathLst>
            </a:custGeom>
            <a:blipFill>
              <a:blip r:embed="rId8"/>
              <a:stretch>
                <a:fillRect l="-16187" r="-33399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2400644" y="3105293"/>
            <a:ext cx="5498620" cy="6153007"/>
            <a:chOff x="0" y="0"/>
            <a:chExt cx="876663" cy="9809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6663" cy="980994"/>
            </a:xfrm>
            <a:custGeom>
              <a:avLst/>
              <a:gdLst/>
              <a:ahLst/>
              <a:cxnLst/>
              <a:rect l="l" t="t" r="r" b="b"/>
              <a:pathLst>
                <a:path w="876663" h="980994">
                  <a:moveTo>
                    <a:pt x="70399" y="0"/>
                  </a:moveTo>
                  <a:lnTo>
                    <a:pt x="806264" y="0"/>
                  </a:lnTo>
                  <a:cubicBezTo>
                    <a:pt x="824935" y="0"/>
                    <a:pt x="842842" y="7417"/>
                    <a:pt x="856044" y="20619"/>
                  </a:cubicBezTo>
                  <a:cubicBezTo>
                    <a:pt x="869246" y="33822"/>
                    <a:pt x="876663" y="51728"/>
                    <a:pt x="876663" y="70399"/>
                  </a:cubicBezTo>
                  <a:lnTo>
                    <a:pt x="876663" y="910596"/>
                  </a:lnTo>
                  <a:cubicBezTo>
                    <a:pt x="876663" y="929266"/>
                    <a:pt x="869246" y="947173"/>
                    <a:pt x="856044" y="960375"/>
                  </a:cubicBezTo>
                  <a:cubicBezTo>
                    <a:pt x="842842" y="973577"/>
                    <a:pt x="824935" y="980994"/>
                    <a:pt x="806264" y="980994"/>
                  </a:cubicBezTo>
                  <a:lnTo>
                    <a:pt x="70399" y="980994"/>
                  </a:lnTo>
                  <a:cubicBezTo>
                    <a:pt x="51728" y="980994"/>
                    <a:pt x="33822" y="973577"/>
                    <a:pt x="20619" y="960375"/>
                  </a:cubicBezTo>
                  <a:cubicBezTo>
                    <a:pt x="7417" y="947173"/>
                    <a:pt x="0" y="929266"/>
                    <a:pt x="0" y="910596"/>
                  </a:cubicBezTo>
                  <a:lnTo>
                    <a:pt x="0" y="70399"/>
                  </a:lnTo>
                  <a:cubicBezTo>
                    <a:pt x="0" y="51728"/>
                    <a:pt x="7417" y="33822"/>
                    <a:pt x="20619" y="20619"/>
                  </a:cubicBezTo>
                  <a:cubicBezTo>
                    <a:pt x="33822" y="7417"/>
                    <a:pt x="51728" y="0"/>
                    <a:pt x="70399" y="0"/>
                  </a:cubicBezTo>
                  <a:close/>
                </a:path>
              </a:pathLst>
            </a:custGeom>
            <a:blipFill>
              <a:blip r:embed="rId9"/>
              <a:stretch>
                <a:fillRect t="-29543" r="-9153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1675193" y="1071201"/>
            <a:ext cx="465045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i="1">
                <a:solidFill>
                  <a:srgbClr val="DF2E66"/>
                </a:solidFill>
                <a:latin typeface="Anantason Expanded Semi-Bold Italics"/>
                <a:ea typeface="Anantason Expanded Semi-Bold Italics"/>
                <a:cs typeface="Anantason Expanded Semi-Bold Italics"/>
                <a:sym typeface="Anantason Expanded Semi-Bold Italics"/>
              </a:rPr>
              <a:t>ผลการดำเนินงาน</a:t>
            </a:r>
          </a:p>
        </p:txBody>
      </p:sp>
      <p:sp>
        <p:nvSpPr>
          <p:cNvPr id="11" name="Freeform 11"/>
          <p:cNvSpPr/>
          <p:nvPr/>
        </p:nvSpPr>
        <p:spPr>
          <a:xfrm>
            <a:off x="7499622" y="708948"/>
            <a:ext cx="2232189" cy="1476035"/>
          </a:xfrm>
          <a:custGeom>
            <a:avLst/>
            <a:gdLst/>
            <a:ahLst/>
            <a:cxnLst/>
            <a:rect l="l" t="t" r="r" b="b"/>
            <a:pathLst>
              <a:path w="2232189" h="1476035">
                <a:moveTo>
                  <a:pt x="0" y="0"/>
                </a:moveTo>
                <a:lnTo>
                  <a:pt x="2232189" y="0"/>
                </a:lnTo>
                <a:lnTo>
                  <a:pt x="2232189" y="1476035"/>
                </a:lnTo>
                <a:lnTo>
                  <a:pt x="0" y="147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57622">
            <a:off x="13877715" y="8268994"/>
            <a:ext cx="5643209" cy="2468904"/>
          </a:xfrm>
          <a:custGeom>
            <a:avLst/>
            <a:gdLst/>
            <a:ahLst/>
            <a:cxnLst/>
            <a:rect l="l" t="t" r="r" b="b"/>
            <a:pathLst>
              <a:path w="5643209" h="2468904">
                <a:moveTo>
                  <a:pt x="0" y="0"/>
                </a:moveTo>
                <a:lnTo>
                  <a:pt x="5643208" y="0"/>
                </a:lnTo>
                <a:lnTo>
                  <a:pt x="5643208" y="2468904"/>
                </a:lnTo>
                <a:lnTo>
                  <a:pt x="0" y="2468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2790713" y="6649327"/>
            <a:ext cx="7345291" cy="5217946"/>
            <a:chOff x="0" y="0"/>
            <a:chExt cx="9793721" cy="6957261"/>
          </a:xfrm>
        </p:grpSpPr>
        <p:sp>
          <p:nvSpPr>
            <p:cNvPr id="14" name="Freeform 14"/>
            <p:cNvSpPr/>
            <p:nvPr/>
          </p:nvSpPr>
          <p:spPr>
            <a:xfrm>
              <a:off x="5280046" y="0"/>
              <a:ext cx="2275142" cy="5141564"/>
            </a:xfrm>
            <a:custGeom>
              <a:avLst/>
              <a:gdLst/>
              <a:ahLst/>
              <a:cxnLst/>
              <a:rect l="l" t="t" r="r" b="b"/>
              <a:pathLst>
                <a:path w="2275142" h="5141564">
                  <a:moveTo>
                    <a:pt x="0" y="0"/>
                  </a:moveTo>
                  <a:lnTo>
                    <a:pt x="2275142" y="0"/>
                  </a:lnTo>
                  <a:lnTo>
                    <a:pt x="2275142" y="5141564"/>
                  </a:lnTo>
                  <a:lnTo>
                    <a:pt x="0" y="5141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041513" y="3021287"/>
              <a:ext cx="6752208" cy="3935975"/>
            </a:xfrm>
            <a:custGeom>
              <a:avLst/>
              <a:gdLst/>
              <a:ahLst/>
              <a:cxnLst/>
              <a:rect l="l" t="t" r="r" b="b"/>
              <a:pathLst>
                <a:path w="6752208" h="3935975">
                  <a:moveTo>
                    <a:pt x="0" y="0"/>
                  </a:moveTo>
                  <a:lnTo>
                    <a:pt x="6752208" y="0"/>
                  </a:lnTo>
                  <a:lnTo>
                    <a:pt x="6752208" y="3935974"/>
                  </a:lnTo>
                  <a:lnTo>
                    <a:pt x="0" y="3935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3659204"/>
              <a:ext cx="5086010" cy="2964720"/>
            </a:xfrm>
            <a:custGeom>
              <a:avLst/>
              <a:gdLst/>
              <a:ahLst/>
              <a:cxnLst/>
              <a:rect l="l" t="t" r="r" b="b"/>
              <a:pathLst>
                <a:path w="5086010" h="2964720">
                  <a:moveTo>
                    <a:pt x="0" y="0"/>
                  </a:moveTo>
                  <a:lnTo>
                    <a:pt x="5086010" y="0"/>
                  </a:lnTo>
                  <a:lnTo>
                    <a:pt x="5086010" y="2964720"/>
                  </a:lnTo>
                  <a:lnTo>
                    <a:pt x="0" y="2964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1277512">
              <a:off x="4651346" y="1841642"/>
              <a:ext cx="644768" cy="628721"/>
            </a:xfrm>
            <a:custGeom>
              <a:avLst/>
              <a:gdLst/>
              <a:ahLst/>
              <a:cxnLst/>
              <a:rect l="l" t="t" r="r" b="b"/>
              <a:pathLst>
                <a:path w="644768" h="628721">
                  <a:moveTo>
                    <a:pt x="0" y="0"/>
                  </a:moveTo>
                  <a:lnTo>
                    <a:pt x="644768" y="0"/>
                  </a:lnTo>
                  <a:lnTo>
                    <a:pt x="644768" y="628721"/>
                  </a:lnTo>
                  <a:lnTo>
                    <a:pt x="0" y="628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136624" r="-452659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191419" y="2806287"/>
              <a:ext cx="3984149" cy="2725822"/>
            </a:xfrm>
            <a:custGeom>
              <a:avLst/>
              <a:gdLst/>
              <a:ahLst/>
              <a:cxnLst/>
              <a:rect l="l" t="t" r="r" b="b"/>
              <a:pathLst>
                <a:path w="3984149" h="2725822">
                  <a:moveTo>
                    <a:pt x="0" y="0"/>
                  </a:moveTo>
                  <a:lnTo>
                    <a:pt x="3984149" y="0"/>
                  </a:lnTo>
                  <a:lnTo>
                    <a:pt x="3984149" y="2725822"/>
                  </a:lnTo>
                  <a:lnTo>
                    <a:pt x="0" y="2725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-231637" flipH="1">
            <a:off x="-2367" y="8695034"/>
            <a:ext cx="2062134" cy="1524274"/>
          </a:xfrm>
          <a:custGeom>
            <a:avLst/>
            <a:gdLst/>
            <a:ahLst/>
            <a:cxnLst/>
            <a:rect l="l" t="t" r="r" b="b"/>
            <a:pathLst>
              <a:path w="2062134" h="1524274">
                <a:moveTo>
                  <a:pt x="2062134" y="0"/>
                </a:moveTo>
                <a:lnTo>
                  <a:pt x="0" y="0"/>
                </a:lnTo>
                <a:lnTo>
                  <a:pt x="0" y="1524274"/>
                </a:lnTo>
                <a:lnTo>
                  <a:pt x="2062134" y="1524274"/>
                </a:lnTo>
                <a:lnTo>
                  <a:pt x="2062134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D9E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08242" y="909999"/>
            <a:ext cx="702115" cy="873673"/>
          </a:xfrm>
          <a:custGeom>
            <a:avLst/>
            <a:gdLst/>
            <a:ahLst/>
            <a:cxnLst/>
            <a:rect l="l" t="t" r="r" b="b"/>
            <a:pathLst>
              <a:path w="702115" h="873673">
                <a:moveTo>
                  <a:pt x="0" y="0"/>
                </a:moveTo>
                <a:lnTo>
                  <a:pt x="702116" y="0"/>
                </a:lnTo>
                <a:lnTo>
                  <a:pt x="702116" y="873673"/>
                </a:lnTo>
                <a:lnTo>
                  <a:pt x="0" y="873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5248" y="746090"/>
            <a:ext cx="6650343" cy="1438892"/>
          </a:xfrm>
          <a:custGeom>
            <a:avLst/>
            <a:gdLst/>
            <a:ahLst/>
            <a:cxnLst/>
            <a:rect l="l" t="t" r="r" b="b"/>
            <a:pathLst>
              <a:path w="6650343" h="1438892">
                <a:moveTo>
                  <a:pt x="0" y="0"/>
                </a:moveTo>
                <a:lnTo>
                  <a:pt x="6650343" y="0"/>
                </a:lnTo>
                <a:lnTo>
                  <a:pt x="6650343" y="1438893"/>
                </a:lnTo>
                <a:lnTo>
                  <a:pt x="0" y="1438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8736" y="3290462"/>
            <a:ext cx="5498620" cy="5556352"/>
            <a:chOff x="0" y="0"/>
            <a:chExt cx="876663" cy="8858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76663" cy="885868"/>
            </a:xfrm>
            <a:custGeom>
              <a:avLst/>
              <a:gdLst/>
              <a:ahLst/>
              <a:cxnLst/>
              <a:rect l="l" t="t" r="r" b="b"/>
              <a:pathLst>
                <a:path w="876663" h="885868">
                  <a:moveTo>
                    <a:pt x="70399" y="0"/>
                  </a:moveTo>
                  <a:lnTo>
                    <a:pt x="806264" y="0"/>
                  </a:lnTo>
                  <a:cubicBezTo>
                    <a:pt x="824935" y="0"/>
                    <a:pt x="842842" y="7417"/>
                    <a:pt x="856044" y="20619"/>
                  </a:cubicBezTo>
                  <a:cubicBezTo>
                    <a:pt x="869246" y="33822"/>
                    <a:pt x="876663" y="51728"/>
                    <a:pt x="876663" y="70399"/>
                  </a:cubicBezTo>
                  <a:lnTo>
                    <a:pt x="876663" y="815469"/>
                  </a:lnTo>
                  <a:cubicBezTo>
                    <a:pt x="876663" y="834140"/>
                    <a:pt x="869246" y="852046"/>
                    <a:pt x="856044" y="865248"/>
                  </a:cubicBezTo>
                  <a:cubicBezTo>
                    <a:pt x="842842" y="878451"/>
                    <a:pt x="824935" y="885868"/>
                    <a:pt x="806264" y="885868"/>
                  </a:cubicBezTo>
                  <a:lnTo>
                    <a:pt x="70399" y="885868"/>
                  </a:lnTo>
                  <a:cubicBezTo>
                    <a:pt x="51728" y="885868"/>
                    <a:pt x="33822" y="878451"/>
                    <a:pt x="20619" y="865248"/>
                  </a:cubicBezTo>
                  <a:cubicBezTo>
                    <a:pt x="7417" y="852046"/>
                    <a:pt x="0" y="834140"/>
                    <a:pt x="0" y="815469"/>
                  </a:cubicBezTo>
                  <a:lnTo>
                    <a:pt x="0" y="70399"/>
                  </a:lnTo>
                  <a:cubicBezTo>
                    <a:pt x="0" y="51728"/>
                    <a:pt x="7417" y="33822"/>
                    <a:pt x="20619" y="20619"/>
                  </a:cubicBezTo>
                  <a:cubicBezTo>
                    <a:pt x="33822" y="7417"/>
                    <a:pt x="51728" y="0"/>
                    <a:pt x="70399" y="0"/>
                  </a:cubicBezTo>
                  <a:close/>
                </a:path>
              </a:pathLst>
            </a:custGeom>
            <a:blipFill>
              <a:blip r:embed="rId7"/>
              <a:stretch>
                <a:fillRect l="-11364" r="-23338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6338582" y="3290462"/>
            <a:ext cx="5498620" cy="5556352"/>
            <a:chOff x="0" y="0"/>
            <a:chExt cx="876663" cy="8858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6663" cy="885868"/>
            </a:xfrm>
            <a:custGeom>
              <a:avLst/>
              <a:gdLst/>
              <a:ahLst/>
              <a:cxnLst/>
              <a:rect l="l" t="t" r="r" b="b"/>
              <a:pathLst>
                <a:path w="876663" h="885868">
                  <a:moveTo>
                    <a:pt x="70399" y="0"/>
                  </a:moveTo>
                  <a:lnTo>
                    <a:pt x="806264" y="0"/>
                  </a:lnTo>
                  <a:cubicBezTo>
                    <a:pt x="824935" y="0"/>
                    <a:pt x="842842" y="7417"/>
                    <a:pt x="856044" y="20619"/>
                  </a:cubicBezTo>
                  <a:cubicBezTo>
                    <a:pt x="869246" y="33822"/>
                    <a:pt x="876663" y="51728"/>
                    <a:pt x="876663" y="70399"/>
                  </a:cubicBezTo>
                  <a:lnTo>
                    <a:pt x="876663" y="815469"/>
                  </a:lnTo>
                  <a:cubicBezTo>
                    <a:pt x="876663" y="834140"/>
                    <a:pt x="869246" y="852046"/>
                    <a:pt x="856044" y="865248"/>
                  </a:cubicBezTo>
                  <a:cubicBezTo>
                    <a:pt x="842842" y="878451"/>
                    <a:pt x="824935" y="885868"/>
                    <a:pt x="806264" y="885868"/>
                  </a:cubicBezTo>
                  <a:lnTo>
                    <a:pt x="70399" y="885868"/>
                  </a:lnTo>
                  <a:cubicBezTo>
                    <a:pt x="51728" y="885868"/>
                    <a:pt x="33822" y="878451"/>
                    <a:pt x="20619" y="865248"/>
                  </a:cubicBezTo>
                  <a:cubicBezTo>
                    <a:pt x="7417" y="852046"/>
                    <a:pt x="0" y="834140"/>
                    <a:pt x="0" y="815469"/>
                  </a:cubicBezTo>
                  <a:lnTo>
                    <a:pt x="0" y="70399"/>
                  </a:lnTo>
                  <a:cubicBezTo>
                    <a:pt x="0" y="51728"/>
                    <a:pt x="7417" y="33822"/>
                    <a:pt x="20619" y="20619"/>
                  </a:cubicBezTo>
                  <a:cubicBezTo>
                    <a:pt x="33822" y="7417"/>
                    <a:pt x="51728" y="0"/>
                    <a:pt x="70399" y="0"/>
                  </a:cubicBezTo>
                  <a:close/>
                </a:path>
              </a:pathLst>
            </a:custGeom>
            <a:blipFill>
              <a:blip r:embed="rId8"/>
              <a:stretch>
                <a:fillRect t="-10653" b="-10653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2400644" y="3290462"/>
            <a:ext cx="5498620" cy="5556352"/>
            <a:chOff x="0" y="0"/>
            <a:chExt cx="876663" cy="8858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6663" cy="885868"/>
            </a:xfrm>
            <a:custGeom>
              <a:avLst/>
              <a:gdLst/>
              <a:ahLst/>
              <a:cxnLst/>
              <a:rect l="l" t="t" r="r" b="b"/>
              <a:pathLst>
                <a:path w="876663" h="885868">
                  <a:moveTo>
                    <a:pt x="70399" y="0"/>
                  </a:moveTo>
                  <a:lnTo>
                    <a:pt x="806264" y="0"/>
                  </a:lnTo>
                  <a:cubicBezTo>
                    <a:pt x="824935" y="0"/>
                    <a:pt x="842842" y="7417"/>
                    <a:pt x="856044" y="20619"/>
                  </a:cubicBezTo>
                  <a:cubicBezTo>
                    <a:pt x="869246" y="33822"/>
                    <a:pt x="876663" y="51728"/>
                    <a:pt x="876663" y="70399"/>
                  </a:cubicBezTo>
                  <a:lnTo>
                    <a:pt x="876663" y="815469"/>
                  </a:lnTo>
                  <a:cubicBezTo>
                    <a:pt x="876663" y="834140"/>
                    <a:pt x="869246" y="852046"/>
                    <a:pt x="856044" y="865248"/>
                  </a:cubicBezTo>
                  <a:cubicBezTo>
                    <a:pt x="842842" y="878451"/>
                    <a:pt x="824935" y="885868"/>
                    <a:pt x="806264" y="885868"/>
                  </a:cubicBezTo>
                  <a:lnTo>
                    <a:pt x="70399" y="885868"/>
                  </a:lnTo>
                  <a:cubicBezTo>
                    <a:pt x="51728" y="885868"/>
                    <a:pt x="33822" y="878451"/>
                    <a:pt x="20619" y="865248"/>
                  </a:cubicBezTo>
                  <a:cubicBezTo>
                    <a:pt x="7417" y="852046"/>
                    <a:pt x="0" y="834140"/>
                    <a:pt x="0" y="815469"/>
                  </a:cubicBezTo>
                  <a:lnTo>
                    <a:pt x="0" y="70399"/>
                  </a:lnTo>
                  <a:cubicBezTo>
                    <a:pt x="0" y="51728"/>
                    <a:pt x="7417" y="33822"/>
                    <a:pt x="20619" y="20619"/>
                  </a:cubicBezTo>
                  <a:cubicBezTo>
                    <a:pt x="33822" y="7417"/>
                    <a:pt x="51728" y="0"/>
                    <a:pt x="70399" y="0"/>
                  </a:cubicBezTo>
                  <a:close/>
                </a:path>
              </a:pathLst>
            </a:custGeom>
            <a:blipFill>
              <a:blip r:embed="rId9"/>
              <a:stretch>
                <a:fillRect l="-17351" r="-17351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1675193" y="1071201"/>
            <a:ext cx="465045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i="1">
                <a:solidFill>
                  <a:srgbClr val="DF2E66"/>
                </a:solidFill>
                <a:latin typeface="Anantason Expanded Semi-Bold Italics"/>
                <a:ea typeface="Anantason Expanded Semi-Bold Italics"/>
                <a:cs typeface="Anantason Expanded Semi-Bold Italics"/>
                <a:sym typeface="Anantason Expanded Semi-Bold Italics"/>
              </a:rPr>
              <a:t>ผลการดำเนินงาน</a:t>
            </a:r>
          </a:p>
        </p:txBody>
      </p:sp>
      <p:sp>
        <p:nvSpPr>
          <p:cNvPr id="11" name="Freeform 11"/>
          <p:cNvSpPr/>
          <p:nvPr/>
        </p:nvSpPr>
        <p:spPr>
          <a:xfrm>
            <a:off x="7486840" y="708948"/>
            <a:ext cx="2232189" cy="1476035"/>
          </a:xfrm>
          <a:custGeom>
            <a:avLst/>
            <a:gdLst/>
            <a:ahLst/>
            <a:cxnLst/>
            <a:rect l="l" t="t" r="r" b="b"/>
            <a:pathLst>
              <a:path w="2232189" h="1476035">
                <a:moveTo>
                  <a:pt x="0" y="0"/>
                </a:moveTo>
                <a:lnTo>
                  <a:pt x="2232189" y="0"/>
                </a:lnTo>
                <a:lnTo>
                  <a:pt x="2232189" y="1476035"/>
                </a:lnTo>
                <a:lnTo>
                  <a:pt x="0" y="147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1727756" y="7084362"/>
            <a:ext cx="8300135" cy="5649779"/>
            <a:chOff x="0" y="0"/>
            <a:chExt cx="11066847" cy="7533039"/>
          </a:xfrm>
        </p:grpSpPr>
        <p:sp>
          <p:nvSpPr>
            <p:cNvPr id="13" name="Freeform 13"/>
            <p:cNvSpPr/>
            <p:nvPr/>
          </p:nvSpPr>
          <p:spPr>
            <a:xfrm rot="-357622" flipH="1">
              <a:off x="4896438" y="2413981"/>
              <a:ext cx="6049349" cy="2646590"/>
            </a:xfrm>
            <a:custGeom>
              <a:avLst/>
              <a:gdLst/>
              <a:ahLst/>
              <a:cxnLst/>
              <a:rect l="l" t="t" r="r" b="b"/>
              <a:pathLst>
                <a:path w="6049349" h="2646590">
                  <a:moveTo>
                    <a:pt x="6049349" y="0"/>
                  </a:moveTo>
                  <a:lnTo>
                    <a:pt x="0" y="0"/>
                  </a:lnTo>
                  <a:lnTo>
                    <a:pt x="0" y="2646590"/>
                  </a:lnTo>
                  <a:lnTo>
                    <a:pt x="6049349" y="2646590"/>
                  </a:lnTo>
                  <a:lnTo>
                    <a:pt x="6049349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2107050"/>
              <a:ext cx="5901505" cy="3245828"/>
            </a:xfrm>
            <a:custGeom>
              <a:avLst/>
              <a:gdLst/>
              <a:ahLst/>
              <a:cxnLst/>
              <a:rect l="l" t="t" r="r" b="b"/>
              <a:pathLst>
                <a:path w="5901505" h="3245828">
                  <a:moveTo>
                    <a:pt x="0" y="0"/>
                  </a:moveTo>
                  <a:lnTo>
                    <a:pt x="5901505" y="0"/>
                  </a:lnTo>
                  <a:lnTo>
                    <a:pt x="5901505" y="3245828"/>
                  </a:lnTo>
                  <a:lnTo>
                    <a:pt x="0" y="324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693845" y="0"/>
              <a:ext cx="3301018" cy="7459928"/>
            </a:xfrm>
            <a:custGeom>
              <a:avLst/>
              <a:gdLst/>
              <a:ahLst/>
              <a:cxnLst/>
              <a:rect l="l" t="t" r="r" b="b"/>
              <a:pathLst>
                <a:path w="3301018" h="7459928">
                  <a:moveTo>
                    <a:pt x="0" y="0"/>
                  </a:moveTo>
                  <a:lnTo>
                    <a:pt x="3301018" y="0"/>
                  </a:lnTo>
                  <a:lnTo>
                    <a:pt x="3301018" y="7459928"/>
                  </a:lnTo>
                  <a:lnTo>
                    <a:pt x="0" y="7459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374085" y="1003092"/>
              <a:ext cx="2889502" cy="6529948"/>
            </a:xfrm>
            <a:custGeom>
              <a:avLst/>
              <a:gdLst/>
              <a:ahLst/>
              <a:cxnLst/>
              <a:rect l="l" t="t" r="r" b="b"/>
              <a:pathLst>
                <a:path w="2889502" h="6529948">
                  <a:moveTo>
                    <a:pt x="0" y="0"/>
                  </a:moveTo>
                  <a:lnTo>
                    <a:pt x="2889502" y="0"/>
                  </a:lnTo>
                  <a:lnTo>
                    <a:pt x="2889502" y="6529947"/>
                  </a:lnTo>
                  <a:lnTo>
                    <a:pt x="0" y="6529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231637">
            <a:off x="15739272" y="8394229"/>
            <a:ext cx="2337940" cy="1728143"/>
          </a:xfrm>
          <a:custGeom>
            <a:avLst/>
            <a:gdLst/>
            <a:ahLst/>
            <a:cxnLst/>
            <a:rect l="l" t="t" r="r" b="b"/>
            <a:pathLst>
              <a:path w="2337940" h="1728143">
                <a:moveTo>
                  <a:pt x="0" y="0"/>
                </a:moveTo>
                <a:lnTo>
                  <a:pt x="2337940" y="0"/>
                </a:lnTo>
                <a:lnTo>
                  <a:pt x="2337940" y="1728142"/>
                </a:lnTo>
                <a:lnTo>
                  <a:pt x="0" y="17281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1d719bf2-33c5-4332-beb3-318b297de1e7" origin="userSelected"/>
</file>

<file path=customXml/itemProps1.xml><?xml version="1.0" encoding="utf-8"?>
<ds:datastoreItem xmlns:ds="http://schemas.openxmlformats.org/officeDocument/2006/customXml" ds:itemID="{9ADB0514-E611-4415-B091-675956AB68FB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237</Words>
  <Application>Microsoft Office PowerPoint</Application>
  <PresentationFormat>กำหนดเอง</PresentationFormat>
  <Paragraphs>43</Paragraphs>
  <Slides>11</Slides>
  <Notes>11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20" baseType="lpstr">
      <vt:lpstr>Opun Mai Bold</vt:lpstr>
      <vt:lpstr>Anantason Expanded Medium</vt:lpstr>
      <vt:lpstr>Calibri</vt:lpstr>
      <vt:lpstr>Arial</vt:lpstr>
      <vt:lpstr>Opun Mai</vt:lpstr>
      <vt:lpstr>Opun Mai Medium</vt:lpstr>
      <vt:lpstr>Cordia New</vt:lpstr>
      <vt:lpstr>Anantason Expanded Semi-Bold Italics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สิ่งเล็ก ๆ ที่เรียกว่า.. รัก</dc:title>
  <cp:lastModifiedBy>ธันวธิดา สามารถ</cp:lastModifiedBy>
  <cp:revision>2</cp:revision>
  <dcterms:created xsi:type="dcterms:W3CDTF">2006-08-16T00:00:00Z</dcterms:created>
  <dcterms:modified xsi:type="dcterms:W3CDTF">2025-03-25T07:05:20Z</dcterms:modified>
  <dc:identifier>DAGiss3sxJc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0ccfc50d-c6f2-4fc7-accc-dce613aff4f7</vt:lpwstr>
  </property>
  <property fmtid="{D5CDD505-2E9C-101B-9397-08002B2CF9AE}" pid="3" name="bjDocumentSecurityLabel">
    <vt:lpwstr>This item has no classification</vt:lpwstr>
  </property>
  <property fmtid="{D5CDD505-2E9C-101B-9397-08002B2CF9AE}" pid="4" name="bjClsUserRVM">
    <vt:lpwstr>[]</vt:lpwstr>
  </property>
  <property fmtid="{D5CDD505-2E9C-101B-9397-08002B2CF9AE}" pid="5" name="bjSaver">
    <vt:lpwstr>CVOt7ruU7VGoj5yOotLS/XNq/K4XQ7T4</vt:lpwstr>
  </property>
</Properties>
</file>