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60" r:id="rId2"/>
    <p:sldId id="257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88" d="100"/>
          <a:sy n="88" d="100"/>
        </p:scale>
        <p:origin x="1334" y="-58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8B6B2-0D17-41EB-915A-1A62CC0311FB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62A8C6-C936-4285-AE6A-76F747C01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46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228600" y="228600"/>
            <a:ext cx="8695944" cy="576072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1A7C-799A-450D-AAEA-D120E50D0963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A10D7-89B2-499C-80C7-9252FA70CB17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5"/>
          <p:cNvGrpSpPr>
            <a:grpSpLocks noChangeAspect="1"/>
          </p:cNvGrpSpPr>
          <p:nvPr userDrawn="1"/>
        </p:nvGrpSpPr>
        <p:grpSpPr bwMode="hidden">
          <a:xfrm>
            <a:off x="210312" y="4974336"/>
            <a:ext cx="8723376" cy="1329874"/>
            <a:chOff x="-3905251" y="4294188"/>
            <a:chExt cx="13027839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59485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1A7C-799A-450D-AAEA-D120E50D0963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A10D7-89B2-499C-80C7-9252FA70C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04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 rot="5400000">
            <a:off x="4526280" y="1874520"/>
            <a:ext cx="6035040" cy="274320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grpSp>
        <p:nvGrpSpPr>
          <p:cNvPr id="8" name="Group 15"/>
          <p:cNvGrpSpPr>
            <a:grpSpLocks noChangeAspect="1"/>
          </p:cNvGrpSpPr>
          <p:nvPr userDrawn="1"/>
        </p:nvGrpSpPr>
        <p:grpSpPr bwMode="hidden">
          <a:xfrm rot="5400000">
            <a:off x="3474720" y="2926080"/>
            <a:ext cx="6071472" cy="685800"/>
            <a:chOff x="-3905251" y="4294188"/>
            <a:chExt cx="13027839" cy="1892300"/>
          </a:xfrm>
        </p:grpSpPr>
        <p:sp>
          <p:nvSpPr>
            <p:cNvPr id="9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3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1A7C-799A-450D-AAEA-D120E50D0963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A10D7-89B2-499C-80C7-9252FA70C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5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1A7C-799A-450D-AAEA-D120E50D0963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A10D7-89B2-499C-80C7-9252FA70C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66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228600" y="228600"/>
            <a:ext cx="8695944" cy="576072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grpSp>
        <p:nvGrpSpPr>
          <p:cNvPr id="15" name="Group 15"/>
          <p:cNvGrpSpPr>
            <a:grpSpLocks noChangeAspect="1"/>
          </p:cNvGrpSpPr>
          <p:nvPr userDrawn="1"/>
        </p:nvGrpSpPr>
        <p:grpSpPr bwMode="hidden">
          <a:xfrm>
            <a:off x="210312" y="4974336"/>
            <a:ext cx="8723376" cy="1329874"/>
            <a:chOff x="-3905251" y="4294188"/>
            <a:chExt cx="13027839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1A7C-799A-450D-AAEA-D120E50D0963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A10D7-89B2-499C-80C7-9252FA70C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81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1A7C-799A-450D-AAEA-D120E50D0963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A10D7-89B2-499C-80C7-9252FA70C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73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 u="none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 u="none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1A7C-799A-450D-AAEA-D120E50D0963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A10D7-89B2-499C-80C7-9252FA70C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61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1A7C-799A-450D-AAEA-D120E50D0963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A10D7-89B2-499C-80C7-9252FA70C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824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1A7C-799A-450D-AAEA-D120E50D0963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A10D7-89B2-499C-80C7-9252FA70C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08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1A7C-799A-450D-AAEA-D120E50D0963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A10D7-89B2-499C-80C7-9252FA70C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03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1A7C-799A-450D-AAEA-D120E50D0963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A10D7-89B2-499C-80C7-9252FA70C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9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grpSp>
        <p:nvGrpSpPr>
          <p:cNvPr id="8" name="Group 15"/>
          <p:cNvGrpSpPr>
            <a:grpSpLocks noChangeAspect="1"/>
          </p:cNvGrpSpPr>
          <p:nvPr userDrawn="1"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9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3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070098"/>
            <a:ext cx="78867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E68B1A7C-799A-450D-AAEA-D120E50D0963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071A10D7-89B2-499C-80C7-9252FA70CB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32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bg1"/>
          </a:solidFill>
          <a:latin typeface="Cordia New" panose="020B0304020202020204" pitchFamily="34" charset="-34"/>
          <a:ea typeface="+mj-ea"/>
          <a:cs typeface="Cordia New" panose="020B0304020202020204" pitchFamily="34" charset="-34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accent1">
              <a:lumMod val="50000"/>
            </a:schemeClr>
          </a:solidFill>
          <a:latin typeface="Cordia New" panose="020B0304020202020204" pitchFamily="34" charset="-34"/>
          <a:ea typeface="+mn-ea"/>
          <a:cs typeface="Cordia New" panose="020B0304020202020204" pitchFamily="34" charset="-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accent1">
              <a:lumMod val="50000"/>
            </a:schemeClr>
          </a:solidFill>
          <a:latin typeface="Cordia New" panose="020B0304020202020204" pitchFamily="34" charset="-34"/>
          <a:ea typeface="+mn-ea"/>
          <a:cs typeface="Cordia New" panose="020B0304020202020204" pitchFamily="34" charset="-34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accent1">
              <a:lumMod val="50000"/>
            </a:schemeClr>
          </a:solidFill>
          <a:latin typeface="Cordia New" panose="020B0304020202020204" pitchFamily="34" charset="-34"/>
          <a:ea typeface="+mn-ea"/>
          <a:cs typeface="Cordia New" panose="020B0304020202020204" pitchFamily="34" charset="-34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accent1">
              <a:lumMod val="50000"/>
            </a:schemeClr>
          </a:solidFill>
          <a:latin typeface="Cordia New" panose="020B0304020202020204" pitchFamily="34" charset="-34"/>
          <a:ea typeface="+mn-ea"/>
          <a:cs typeface="Cordia New" panose="020B0304020202020204" pitchFamily="34" charset="-34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accent1">
              <a:lumMod val="50000"/>
            </a:schemeClr>
          </a:solidFill>
          <a:latin typeface="Cordia New" panose="020B0304020202020204" pitchFamily="34" charset="-34"/>
          <a:ea typeface="+mn-ea"/>
          <a:cs typeface="Cordia New" panose="020B0304020202020204" pitchFamily="34" charset="-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sz="4000" dirty="0"/>
              <a:t>การประชุมคณะกรรมการตรวจรับพัสดุ ครั้งที่ </a:t>
            </a:r>
            <a:r>
              <a:rPr lang="en-US" sz="4000" dirty="0"/>
              <a:t>4/2560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/>
              <a:t>โครงการพัฒนาและปรับปรุงระบบการบริหารจัดการทรัพยากร</a:t>
            </a:r>
          </a:p>
          <a:p>
            <a:r>
              <a:rPr lang="th-TH" dirty="0"/>
              <a:t>ของสำนักงานเศรษฐกิจการคลัง เพื่อทดแทนระบบเดิม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103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ความคืบหน้าโครงการส่วนการพัฒนาระบบ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25" y="2088000"/>
            <a:ext cx="8489950" cy="376555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451930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ผลการตรวจสอบเอกสารสรุปความต้องการ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6224878"/>
              </p:ext>
            </p:extLst>
          </p:nvPr>
        </p:nvGraphicFramePr>
        <p:xfrm>
          <a:off x="612000" y="1980000"/>
          <a:ext cx="7920000" cy="4106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th-TH" sz="2400" b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รายชื่อระบบ</a:t>
                      </a:r>
                      <a:endParaRPr lang="en-US" sz="2400" b="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รายการที่ต้องปรับแก้</a:t>
                      </a:r>
                      <a:endParaRPr lang="en-US" sz="2400" b="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6">
                  <a:txBody>
                    <a:bodyPr/>
                    <a:lstStyle/>
                    <a:p>
                      <a:r>
                        <a:rPr lang="th-TH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ทุกระบบ</a:t>
                      </a:r>
                      <a:endParaRPr lang="en-US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เพิ่มรายละเอียดความต้องการตา</a:t>
                      </a:r>
                      <a:r>
                        <a:rPr lang="th-TH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ม</a:t>
                      </a:r>
                      <a:r>
                        <a:rPr lang="en-US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TOR</a:t>
                      </a:r>
                      <a:endParaRPr lang="th-TH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เพิ่มตัวอย่างเอกสารที่ได้รับจาก </a:t>
                      </a:r>
                      <a:r>
                        <a:rPr lang="en-US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FPO</a:t>
                      </a:r>
                      <a:r>
                        <a:rPr lang="en-US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</a:t>
                      </a:r>
                      <a:r>
                        <a:rPr lang="th-TH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ไว้ท้ายเอกสาร และอ้างอิงมาที่ตัวอย่างดังกล่าวเพื่อความเข้าใจที่มากขึ้น</a:t>
                      </a:r>
                      <a:endParaRPr lang="th-TH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แก้ไขชื่อระบบให้ตรงกับ</a:t>
                      </a:r>
                      <a:r>
                        <a:rPr lang="th-TH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</a:t>
                      </a:r>
                      <a:r>
                        <a:rPr lang="en-US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TOR</a:t>
                      </a:r>
                      <a:r>
                        <a:rPr lang="th-TH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และอ้างอิงให้ตรงกันทุกเอกสาร</a:t>
                      </a:r>
                      <a:endParaRPr lang="th-TH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แก้ไขหัวข้อเป็นภาษาไทย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แก้ไขรูปแสดงโครงสร้างองค์กรใหม่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แก้ไขคำว่า</a:t>
                      </a:r>
                      <a:r>
                        <a:rPr lang="th-TH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</a:t>
                      </a:r>
                      <a:r>
                        <a:rPr lang="en-US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Operator </a:t>
                      </a:r>
                      <a:r>
                        <a:rPr lang="th-TH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เป็นคำว่า </a:t>
                      </a:r>
                      <a:r>
                        <a:rPr lang="en-US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Super</a:t>
                      </a:r>
                      <a:r>
                        <a:rPr lang="th-TH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</a:t>
                      </a:r>
                      <a:r>
                        <a:rPr lang="en-US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User</a:t>
                      </a:r>
                      <a:endParaRPr lang="th-TH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ปรับแก้คำในเอกสารอบรม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058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ผลการตรวจสอบเอกสารสรุปความต้องการ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184584"/>
              </p:ext>
            </p:extLst>
          </p:nvPr>
        </p:nvGraphicFramePr>
        <p:xfrm>
          <a:off x="628650" y="1800000"/>
          <a:ext cx="7920000" cy="19650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th-TH" sz="2400" b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รายชื่อระบบ</a:t>
                      </a:r>
                      <a:endParaRPr lang="en-US" sz="2400" b="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รายการที่ต้องปรับแก้</a:t>
                      </a:r>
                      <a:endParaRPr lang="en-US" sz="2400" b="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ระบบบริหารจัดการงบประมาณ</a:t>
                      </a:r>
                      <a:endParaRPr lang="en-US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เพิ่มการกำหนดสิทธิ์ผู้ใช้งานสำหรับติดตามโครงการ</a:t>
                      </a:r>
                      <a:endParaRPr lang="en-US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และแก้ไขโครงการ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เพิ่มการกำหนด</a:t>
                      </a:r>
                      <a:r>
                        <a:rPr lang="th-TH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</a:t>
                      </a:r>
                      <a:r>
                        <a:rPr lang="en-US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KPI</a:t>
                      </a:r>
                      <a:endParaRPr lang="th-TH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Cordia New" panose="020B0304020202020204" pitchFamily="34" charset="-34"/>
                          <a:cs typeface="+mn-cs"/>
                        </a:rPr>
                        <a:t>แบบฟอร์มย่อย ตปท.</a:t>
                      </a:r>
                      <a:r>
                        <a:rPr lang="th-TH" sz="2400" baseline="0" dirty="0">
                          <a:latin typeface="Cordia New" panose="020B0304020202020204" pitchFamily="34" charset="-34"/>
                          <a:cs typeface="+mn-cs"/>
                        </a:rPr>
                        <a:t> เพิ่มระบุเป็น ตปท.ชั่วคราว</a:t>
                      </a:r>
                      <a:endParaRPr lang="th-TH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>
                          <a:solidFill>
                            <a:srgbClr val="FF0000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ต้องรวบรวมความต้องการเรื่องการกันเงิน</a:t>
                      </a:r>
                      <a:r>
                        <a:rPr lang="th-TH" sz="2400" baseline="0" dirty="0">
                          <a:solidFill>
                            <a:srgbClr val="FF0000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และรายงานใหม่</a:t>
                      </a:r>
                      <a:endParaRPr lang="th-TH" sz="2400" dirty="0">
                        <a:solidFill>
                          <a:srgbClr val="FF0000"/>
                        </a:solidFill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ระบบบริหารจัดการวัสดุและครุภัณฑ์</a:t>
                      </a:r>
                      <a:endParaRPr lang="en-US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เพิ่มการเก็บข้อมูลการรับประกัน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เพิ่มรายงานครุภัณฑ์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เพิ่มรายงานการตัดจำหน่าย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เพิ่มรายงานการรับประกัน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ระบบการขอจัดซื้อจัดจ้าง</a:t>
                      </a:r>
                      <a:endParaRPr lang="en-US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ปรับแก้ไข </a:t>
                      </a:r>
                      <a:r>
                        <a:rPr lang="en-US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Flow</a:t>
                      </a:r>
                      <a:r>
                        <a:rPr lang="th-TH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ต่างๆ</a:t>
                      </a:r>
                      <a:r>
                        <a:rPr lang="en-US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</a:t>
                      </a:r>
                      <a:r>
                        <a:rPr lang="th-TH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เช่น ปรับชื่อ </a:t>
                      </a:r>
                      <a:r>
                        <a:rPr lang="en-US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Flow </a:t>
                      </a:r>
                      <a:r>
                        <a:rPr lang="th-TH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การขอซื้อขอจ้าง กรณีเงินโครงการ เป็น กรณีงบลงทุน/เงินโครงการ</a:t>
                      </a:r>
                      <a:r>
                        <a:rPr lang="en-US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, </a:t>
                      </a:r>
                      <a:r>
                        <a:rPr lang="th-TH" sz="2400" baseline="0" dirty="0">
                          <a:latin typeface="Cordia New" panose="020B0304020202020204" pitchFamily="34" charset="-34"/>
                          <a:cs typeface="+mn-cs"/>
                        </a:rPr>
                        <a:t>ส่วนของเลขานุการกรม เปลี่ยนคำเป็น ลงนามบันทึกขออนุมัติ กรณีมากกว่า </a:t>
                      </a:r>
                      <a:r>
                        <a:rPr lang="en-US" sz="2400" baseline="0" dirty="0">
                          <a:latin typeface="Cordia New" panose="020B0304020202020204" pitchFamily="34" charset="-34"/>
                          <a:cs typeface="+mn-cs"/>
                        </a:rPr>
                        <a:t>1 </a:t>
                      </a:r>
                      <a:r>
                        <a:rPr lang="th-TH" sz="2400" baseline="0" dirty="0">
                          <a:latin typeface="Cordia New" panose="020B0304020202020204" pitchFamily="34" charset="-34"/>
                          <a:cs typeface="+mn-cs"/>
                        </a:rPr>
                        <a:t>แสน </a:t>
                      </a:r>
                      <a:r>
                        <a:rPr lang="en-US" sz="2400" baseline="0" dirty="0">
                          <a:latin typeface="Cordia New" panose="020B0304020202020204" pitchFamily="34" charset="-34"/>
                          <a:cs typeface="+mn-cs"/>
                        </a:rPr>
                        <a:t>(</a:t>
                      </a:r>
                      <a:r>
                        <a:rPr lang="th-TH" sz="2400" baseline="0" dirty="0">
                          <a:latin typeface="Cordia New" panose="020B0304020202020204" pitchFamily="34" charset="-34"/>
                          <a:cs typeface="+mn-cs"/>
                        </a:rPr>
                        <a:t>จำนวนเงินสามารถยืดหยุ่นได้</a:t>
                      </a:r>
                      <a:r>
                        <a:rPr lang="en-US" sz="2400" baseline="0" dirty="0">
                          <a:latin typeface="Cordia New" panose="020B0304020202020204" pitchFamily="34" charset="-34"/>
                          <a:cs typeface="+mn-cs"/>
                        </a:rPr>
                        <a:t>)</a:t>
                      </a:r>
                      <a:endParaRPr lang="th-TH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ต้องการให้</a:t>
                      </a:r>
                      <a:r>
                        <a:rPr lang="th-TH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อธิบายรายละเอียดแยกระหว่างกระบวนการที่เข้า </a:t>
                      </a:r>
                      <a:r>
                        <a:rPr lang="en-US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e-GP </a:t>
                      </a:r>
                      <a:r>
                        <a:rPr lang="th-TH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กับไม่เข้า </a:t>
                      </a:r>
                      <a:r>
                        <a:rPr lang="en-US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e-GP </a:t>
                      </a:r>
                      <a:r>
                        <a:rPr lang="th-TH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และระบบสามารถเลือกได้ว่า รายการนี้บันทึกเข้า </a:t>
                      </a:r>
                      <a:r>
                        <a:rPr lang="en-US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e-GP </a:t>
                      </a:r>
                      <a:r>
                        <a:rPr lang="th-TH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หรือไม่เข้า </a:t>
                      </a:r>
                      <a:r>
                        <a:rPr lang="en-US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e-GP</a:t>
                      </a:r>
                      <a:endParaRPr lang="th-TH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Cordia New" panose="020B0304020202020204" pitchFamily="34" charset="-34"/>
                          <a:cs typeface="+mn-cs"/>
                        </a:rPr>
                        <a:t>เพิ่ม บันทึกจัดซื้อจัดจ้าง เลือก</a:t>
                      </a:r>
                      <a:r>
                        <a:rPr lang="th-TH" sz="2400" baseline="0" dirty="0">
                          <a:latin typeface="Cordia New" panose="020B0304020202020204" pitchFamily="34" charset="-34"/>
                          <a:cs typeface="+mn-cs"/>
                        </a:rPr>
                        <a:t> </a:t>
                      </a:r>
                      <a:r>
                        <a:rPr lang="th-TH" sz="2400" dirty="0">
                          <a:latin typeface="Cordia New" panose="020B0304020202020204" pitchFamily="34" charset="-34"/>
                          <a:cs typeface="+mn-cs"/>
                        </a:rPr>
                        <a:t>กรณีขอยืมเงินทดลอง หรือ ขอจัดซื้อจัดจ้างปกติ หากเป็นกรณีขอยืมเงินทดลอง</a:t>
                      </a:r>
                      <a:r>
                        <a:rPr lang="th-TH" sz="2400" baseline="0" dirty="0">
                          <a:latin typeface="Cordia New" panose="020B0304020202020204" pitchFamily="34" charset="-34"/>
                          <a:cs typeface="+mn-cs"/>
                        </a:rPr>
                        <a:t> สามารถใส่ข้อมูล </a:t>
                      </a:r>
                      <a:r>
                        <a:rPr lang="th-TH" sz="2400" dirty="0">
                          <a:latin typeface="Cordia New" panose="020B0304020202020204" pitchFamily="34" charset="-34"/>
                          <a:cs typeface="+mn-cs"/>
                        </a:rPr>
                        <a:t>เลขที่ยืมเงิน</a:t>
                      </a:r>
                      <a:r>
                        <a:rPr lang="en-US" sz="2400" dirty="0">
                          <a:latin typeface="Cordia New" panose="020B0304020202020204" pitchFamily="34" charset="-34"/>
                          <a:cs typeface="+mn-cs"/>
                        </a:rPr>
                        <a:t>/</a:t>
                      </a:r>
                      <a:r>
                        <a:rPr lang="th-TH" sz="2400" dirty="0">
                          <a:latin typeface="Cordia New" panose="020B0304020202020204" pitchFamily="34" charset="-34"/>
                          <a:cs typeface="+mn-cs"/>
                        </a:rPr>
                        <a:t>วันที่ยืมเงิน</a:t>
                      </a:r>
                      <a:r>
                        <a:rPr lang="en-US" sz="2400" dirty="0">
                          <a:latin typeface="Cordia New" panose="020B0304020202020204" pitchFamily="34" charset="-34"/>
                          <a:cs typeface="+mn-cs"/>
                        </a:rPr>
                        <a:t>/</a:t>
                      </a:r>
                      <a:r>
                        <a:rPr lang="th-TH" sz="2400" dirty="0">
                          <a:latin typeface="Cordia New" panose="020B0304020202020204" pitchFamily="34" charset="-34"/>
                          <a:cs typeface="+mn-cs"/>
                        </a:rPr>
                        <a:t>จำนวนเงิน</a:t>
                      </a:r>
                      <a:r>
                        <a:rPr lang="en-US" sz="2400" dirty="0">
                          <a:latin typeface="Cordia New" panose="020B0304020202020204" pitchFamily="34" charset="-34"/>
                          <a:cs typeface="+mn-cs"/>
                        </a:rPr>
                        <a:t>/</a:t>
                      </a:r>
                      <a:r>
                        <a:rPr lang="th-TH" sz="2400" dirty="0">
                          <a:latin typeface="Cordia New" panose="020B0304020202020204" pitchFamily="34" charset="-34"/>
                          <a:cs typeface="+mn-cs"/>
                        </a:rPr>
                        <a:t>วันครบกำหนด</a:t>
                      </a:r>
                      <a:endParaRPr lang="th-TH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ต้องการให้เพิ่มรายละเอียดการ</a:t>
                      </a:r>
                      <a:r>
                        <a:rPr lang="th-TH" sz="2400" dirty="0">
                          <a:latin typeface="Cordia New" panose="020B0304020202020204" pitchFamily="34" charset="-34"/>
                          <a:cs typeface="+mn-cs"/>
                        </a:rPr>
                        <a:t>คืนเงิน หลักประกันซอง/เสนอราคา และแจ้งเตือน</a:t>
                      </a:r>
                      <a:endParaRPr lang="th-TH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การคำนวนวันต่างๆ</a:t>
                      </a:r>
                      <a:r>
                        <a:rPr lang="th-TH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เช่น วันครบสัญญา ต้องการให้สามารถคำนวณ </a:t>
                      </a:r>
                      <a:r>
                        <a:rPr lang="en-US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Auto </a:t>
                      </a:r>
                      <a:r>
                        <a:rPr lang="th-TH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อิงกับปฎิทินวันหยุด</a:t>
                      </a:r>
                      <a:endParaRPr lang="th-TH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Cordia New" panose="020B0304020202020204" pitchFamily="34" charset="-34"/>
                          <a:cs typeface="+mn-cs"/>
                        </a:rPr>
                        <a:t>ตัดส่วนรายชื่อกรรมการออกข้อ</a:t>
                      </a:r>
                      <a:r>
                        <a:rPr lang="th-TH" sz="2400" baseline="0" dirty="0">
                          <a:latin typeface="Cordia New" panose="020B0304020202020204" pitchFamily="34" charset="-34"/>
                          <a:cs typeface="+mn-cs"/>
                        </a:rPr>
                        <a:t> </a:t>
                      </a:r>
                      <a:r>
                        <a:rPr lang="en-US" sz="2400" baseline="0" dirty="0">
                          <a:latin typeface="Cordia New" panose="020B0304020202020204" pitchFamily="34" charset="-34"/>
                          <a:cs typeface="+mn-cs"/>
                        </a:rPr>
                        <a:t>19</a:t>
                      </a:r>
                      <a:r>
                        <a:rPr lang="en-US" sz="2400" dirty="0">
                          <a:latin typeface="Cordia New" panose="020B0304020202020204" pitchFamily="34" charset="-34"/>
                          <a:cs typeface="+mn-cs"/>
                        </a:rPr>
                        <a:t> </a:t>
                      </a:r>
                      <a:r>
                        <a:rPr lang="th-TH" sz="2400" dirty="0">
                          <a:latin typeface="Cordia New" panose="020B0304020202020204" pitchFamily="34" charset="-34"/>
                          <a:cs typeface="+mn-cs"/>
                        </a:rPr>
                        <a:t>ใน </a:t>
                      </a:r>
                      <a:r>
                        <a:rPr lang="en-US" sz="2400" dirty="0">
                          <a:latin typeface="Cordia New" panose="020B0304020202020204" pitchFamily="34" charset="-34"/>
                          <a:cs typeface="+mn-cs"/>
                        </a:rPr>
                        <a:t>Fn. </a:t>
                      </a:r>
                      <a:r>
                        <a:rPr lang="th-TH" sz="2400" dirty="0">
                          <a:latin typeface="Cordia New" panose="020B0304020202020204" pitchFamily="34" charset="-34"/>
                          <a:cs typeface="+mn-cs"/>
                        </a:rPr>
                        <a:t>การสั่งซื้อสั่งจ้าง</a:t>
                      </a:r>
                      <a:endParaRPr lang="th-TH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strike="sngStrike" baseline="0" dirty="0">
                          <a:solidFill>
                            <a:srgbClr val="FF0000"/>
                          </a:solidFill>
                          <a:latin typeface="Cordia New" panose="020B0304020202020204" pitchFamily="34" charset="-34"/>
                          <a:cs typeface="+mn-cs"/>
                        </a:rPr>
                        <a:t>รายงานการดำเนินการจัดซื้อจัดจ้างในรอบเดือน เพิ่มระบุ ดึงตามวันที่สั่งซื้อ</a:t>
                      </a:r>
                      <a:endParaRPr lang="th-TH" sz="2400" strike="sngStrike" baseline="0" dirty="0">
                        <a:solidFill>
                          <a:srgbClr val="FF0000"/>
                        </a:solidFill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i="1" strike="sngStrike" baseline="0" dirty="0">
                          <a:solidFill>
                            <a:srgbClr val="FF0000"/>
                          </a:solidFill>
                          <a:latin typeface="Cordia New" panose="020B0304020202020204" pitchFamily="34" charset="-34"/>
                          <a:cs typeface="+mn-cs"/>
                        </a:rPr>
                        <a:t>รายงานผลการปฏิบัติตามแผนปฏิบัติการจัดซื้อจัดจ้าง รายไตรมาส เพิ่มระบุ ดึงตามวันที่อัพเดต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2400" strike="sngStrike" kern="1200" baseline="0" dirty="0">
                        <a:solidFill>
                          <a:srgbClr val="FF0000"/>
                        </a:solidFill>
                        <a:latin typeface="Cordia New" panose="020B0304020202020204" pitchFamily="34" charset="-3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h-TH" sz="2400" strike="sngStrike" kern="1200" baseline="0" dirty="0">
                          <a:solidFill>
                            <a:srgbClr val="FF0000"/>
                          </a:solidFill>
                          <a:latin typeface="Cordia New" panose="020B0304020202020204" pitchFamily="34" charset="-34"/>
                          <a:ea typeface="+mn-ea"/>
                          <a:cs typeface="+mn-cs"/>
                        </a:rPr>
                        <a:t>รายงานแผนปฏิบัติการจัดซื้อจัดจ้าง ประจำปีงบประมาณ</a:t>
                      </a:r>
                      <a:r>
                        <a:rPr lang="en-US" sz="2400" strike="sngStrike" kern="1200" baseline="0" dirty="0">
                          <a:solidFill>
                            <a:srgbClr val="FF0000"/>
                          </a:solidFill>
                          <a:latin typeface="Cordia New" panose="020B0304020202020204" pitchFamily="34" charset="-34"/>
                          <a:ea typeface="+mn-ea"/>
                          <a:cs typeface="+mn-cs"/>
                        </a:rPr>
                        <a:t> </a:t>
                      </a:r>
                      <a:r>
                        <a:rPr lang="th-TH" sz="2400" strike="sngStrike" kern="1200" baseline="0" dirty="0">
                          <a:solidFill>
                            <a:srgbClr val="FF0000"/>
                          </a:solidFill>
                          <a:latin typeface="Cordia New" panose="020B0304020202020204" pitchFamily="34" charset="-34"/>
                          <a:ea typeface="+mn-ea"/>
                          <a:cs typeface="+mn-cs"/>
                        </a:rPr>
                        <a:t>เพิ่มระบุ ดึงตามปีงบ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ระบบจองรถยนต์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ขั้นตอนอนุมัติการจองรถยนต์ไม่ต้องมีหัวหน้าพัสดุ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เพิ่มให้ผู้จัดสรรรถจองรถยนต์ได้ในกรณีฉุกเฉิน</a:t>
                      </a:r>
                      <a:endParaRPr lang="th-TH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แก้ไขให้ผู้จัดสรรรถเป็นผู้อนุญาตให้ใช้ทางด่วนเท่านั้น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เพิ่มเงื่อนไขการออกรายงานแบบรายเดือน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ระบบจองห้องประชุม</a:t>
                      </a:r>
                      <a:endParaRPr lang="en-US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ปรับรอบการประชุม </a:t>
                      </a:r>
                      <a:r>
                        <a:rPr lang="th-TH" sz="2400" dirty="0">
                          <a:latin typeface="Cordia New" panose="020B0304020202020204" pitchFamily="34" charset="-34"/>
                          <a:cs typeface="+mn-cs"/>
                        </a:rPr>
                        <a:t>เป็น เช้า (8.00-12.00 น.) บ่าย </a:t>
                      </a:r>
                      <a:r>
                        <a:rPr lang="en-US" sz="2400" dirty="0">
                          <a:latin typeface="Cordia New" panose="020B0304020202020204" pitchFamily="34" charset="-34"/>
                          <a:cs typeface="+mn-cs"/>
                        </a:rPr>
                        <a:t>(</a:t>
                      </a:r>
                      <a:r>
                        <a:rPr lang="th-TH" sz="2400" dirty="0">
                          <a:latin typeface="Cordia New" panose="020B0304020202020204" pitchFamily="34" charset="-34"/>
                          <a:cs typeface="+mn-cs"/>
                        </a:rPr>
                        <a:t>13.00-16.30</a:t>
                      </a:r>
                      <a:r>
                        <a:rPr lang="en-US" sz="2400" dirty="0">
                          <a:latin typeface="Cordia New" panose="020B0304020202020204" pitchFamily="34" charset="-34"/>
                          <a:cs typeface="+mn-cs"/>
                        </a:rPr>
                        <a:t>)</a:t>
                      </a:r>
                      <a:r>
                        <a:rPr lang="th-TH" sz="2400" dirty="0">
                          <a:latin typeface="Cordia New" panose="020B0304020202020204" pitchFamily="34" charset="-34"/>
                          <a:cs typeface="+mn-cs"/>
                        </a:rPr>
                        <a:t>  เย็น (1</a:t>
                      </a:r>
                      <a:r>
                        <a:rPr lang="en-US" sz="2400" dirty="0">
                          <a:latin typeface="Cordia New" panose="020B0304020202020204" pitchFamily="34" charset="-34"/>
                          <a:cs typeface="+mn-cs"/>
                        </a:rPr>
                        <a:t>6</a:t>
                      </a:r>
                      <a:r>
                        <a:rPr lang="th-TH" sz="2400" dirty="0">
                          <a:latin typeface="Cordia New" panose="020B0304020202020204" pitchFamily="34" charset="-34"/>
                          <a:cs typeface="+mn-cs"/>
                        </a:rPr>
                        <a:t>.</a:t>
                      </a:r>
                      <a:r>
                        <a:rPr lang="en-US" sz="2400">
                          <a:latin typeface="Cordia New" panose="020B0304020202020204" pitchFamily="34" charset="-34"/>
                          <a:cs typeface="+mn-cs"/>
                        </a:rPr>
                        <a:t>3</a:t>
                      </a:r>
                      <a:r>
                        <a:rPr lang="th-TH" sz="2400">
                          <a:latin typeface="Cordia New" panose="020B0304020202020204" pitchFamily="34" charset="-34"/>
                          <a:cs typeface="+mn-cs"/>
                        </a:rPr>
                        <a:t>0 </a:t>
                      </a:r>
                      <a:r>
                        <a:rPr lang="th-TH" sz="2400" dirty="0">
                          <a:latin typeface="Cordia New" panose="020B0304020202020204" pitchFamily="34" charset="-34"/>
                          <a:cs typeface="+mn-cs"/>
                        </a:rPr>
                        <a:t>เป็นต้นไป) </a:t>
                      </a:r>
                      <a:endParaRPr lang="th-TH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Cordia New" panose="020B0304020202020204" pitchFamily="34" charset="-34"/>
                          <a:cs typeface="+mn-cs"/>
                        </a:rPr>
                        <a:t>เพิ่มเบอร์เบอร์มือถือผู้จอง</a:t>
                      </a:r>
                      <a:endParaRPr lang="th-TH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เพิ่มสามารถกำหนดได้ว่าห้องไหนสามารถเลือกรูปแบบการจัดห้องได้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th-TH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ระบบ </a:t>
                      </a:r>
                      <a:r>
                        <a:rPr lang="en-US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Web Portal</a:t>
                      </a:r>
                      <a:r>
                        <a:rPr lang="en-US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</a:t>
                      </a:r>
                      <a:r>
                        <a:rPr lang="th-TH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และการบริหารโครงสร้างองค์กร</a:t>
                      </a:r>
                      <a:endParaRPr lang="en-US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ข้อมูลส่วนบุคคลไม่ต้องแสดงเลขประจำตัวข้าราชการ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แก้ไขคำว่า</a:t>
                      </a:r>
                      <a:r>
                        <a:rPr lang="th-TH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</a:t>
                      </a:r>
                      <a:r>
                        <a:rPr lang="en-US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“</a:t>
                      </a:r>
                      <a:r>
                        <a:rPr lang="th-TH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วันที่เข้ารับราชการ</a:t>
                      </a:r>
                      <a:r>
                        <a:rPr lang="en-US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” </a:t>
                      </a:r>
                      <a:r>
                        <a:rPr lang="th-TH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และ </a:t>
                      </a:r>
                      <a:r>
                        <a:rPr lang="en-US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“</a:t>
                      </a:r>
                      <a:r>
                        <a:rPr lang="th-TH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วันที่เข้าร่วมส่วนราชการ</a:t>
                      </a:r>
                      <a:r>
                        <a:rPr lang="en-US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”</a:t>
                      </a:r>
                      <a:endParaRPr lang="th-TH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เพิ่มการโหวตมากกว่า </a:t>
                      </a:r>
                      <a:r>
                        <a:rPr lang="en-US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 </a:t>
                      </a:r>
                      <a:r>
                        <a:rPr lang="th-TH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ตัวเลือก</a:t>
                      </a:r>
                      <a:endParaRPr lang="th-TH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เพิ่มการแสดงข่าวสำคัญในหน้าแรก</a:t>
                      </a:r>
                      <a:r>
                        <a:rPr lang="th-TH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ส่วนข่าวประชาสัมพันธ์</a:t>
                      </a:r>
                      <a:endParaRPr lang="th-TH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ระบบบริการรับปัญหาและรายงานผล</a:t>
                      </a:r>
                      <a:r>
                        <a:rPr lang="en-US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(Help Desk)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0250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กำหนดส่งเอกสารสรุปความต้องการหลังปรับแก้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406087"/>
              </p:ext>
            </p:extLst>
          </p:nvPr>
        </p:nvGraphicFramePr>
        <p:xfrm>
          <a:off x="612000" y="2160000"/>
          <a:ext cx="7920000" cy="3740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0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th-TH" sz="2400" b="0" dirty="0">
                          <a:solidFill>
                            <a:schemeClr val="bg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รายชื่อระบบ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0" dirty="0">
                          <a:solidFill>
                            <a:schemeClr val="bg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กำหนดการ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ระบบบริหารจัดการงบประมาณ</a:t>
                      </a:r>
                      <a:endParaRPr lang="en-US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28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</a:t>
                      </a:r>
                      <a:r>
                        <a:rPr lang="th-TH" sz="2400" baseline="0" dirty="0">
                          <a:solidFill>
                            <a:srgbClr val="FF0000"/>
                          </a:solidFill>
                          <a:latin typeface="Cordia New" panose="020B0304020202020204" pitchFamily="34" charset="-34"/>
                          <a:cs typeface="+mn-cs"/>
                        </a:rPr>
                        <a:t>มิ.ย. 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2560</a:t>
                      </a:r>
                      <a:endParaRPr lang="en-US" sz="2400" dirty="0">
                        <a:solidFill>
                          <a:srgbClr val="FF0000"/>
                        </a:solidFill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ระบบบริหารจัดการวัสดุและครุภัณฑ์</a:t>
                      </a:r>
                      <a:endParaRPr lang="en-US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23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</a:t>
                      </a:r>
                      <a:r>
                        <a:rPr lang="th-TH" sz="2400" baseline="0" dirty="0">
                          <a:solidFill>
                            <a:srgbClr val="FF0000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มิ.ย. 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2560</a:t>
                      </a:r>
                      <a:endParaRPr lang="en-US" sz="2400" dirty="0">
                        <a:solidFill>
                          <a:srgbClr val="FF0000"/>
                        </a:solidFill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ระบบการขอจัดซื้อจัดจ้าง</a:t>
                      </a:r>
                      <a:endParaRPr lang="en-US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23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</a:t>
                      </a:r>
                      <a:r>
                        <a:rPr lang="th-TH" sz="2400" baseline="0" dirty="0">
                          <a:solidFill>
                            <a:srgbClr val="FF0000"/>
                          </a:solidFill>
                          <a:latin typeface="Cordia New" panose="020B0304020202020204" pitchFamily="34" charset="-34"/>
                          <a:cs typeface="+mn-cs"/>
                        </a:rPr>
                        <a:t>มิ.ย. 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2560</a:t>
                      </a:r>
                      <a:endParaRPr lang="en-US" sz="2400" dirty="0">
                        <a:solidFill>
                          <a:srgbClr val="FF0000"/>
                        </a:solidFill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ระบบจองรถยนต์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23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</a:t>
                      </a:r>
                      <a:r>
                        <a:rPr lang="th-TH" sz="2400" baseline="0" dirty="0">
                          <a:solidFill>
                            <a:srgbClr val="FF0000"/>
                          </a:solidFill>
                          <a:latin typeface="Cordia New" panose="020B0304020202020204" pitchFamily="34" charset="-34"/>
                          <a:cs typeface="+mn-cs"/>
                        </a:rPr>
                        <a:t>มิ.ย. 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2560</a:t>
                      </a:r>
                      <a:endParaRPr lang="en-US" sz="2400" dirty="0">
                        <a:solidFill>
                          <a:srgbClr val="FF0000"/>
                        </a:solidFill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ระบบจองห้องประชุม</a:t>
                      </a:r>
                      <a:endParaRPr lang="en-US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23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</a:t>
                      </a:r>
                      <a:r>
                        <a:rPr lang="th-TH" sz="2400" baseline="0" dirty="0">
                          <a:solidFill>
                            <a:srgbClr val="FF0000"/>
                          </a:solidFill>
                          <a:latin typeface="Cordia New" panose="020B0304020202020204" pitchFamily="34" charset="-34"/>
                          <a:cs typeface="+mn-cs"/>
                        </a:rPr>
                        <a:t>มิ.ย. 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2560</a:t>
                      </a:r>
                      <a:endParaRPr lang="en-US" sz="2400" dirty="0">
                        <a:solidFill>
                          <a:srgbClr val="FF0000"/>
                        </a:solidFill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ระบบ </a:t>
                      </a:r>
                      <a:r>
                        <a:rPr lang="en-US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Web Portal</a:t>
                      </a:r>
                      <a:r>
                        <a:rPr lang="en-US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</a:t>
                      </a:r>
                      <a:r>
                        <a:rPr lang="th-TH" sz="2400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และการบริหารโครงสร้างองค์กร</a:t>
                      </a:r>
                      <a:endParaRPr lang="en-US" sz="24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23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</a:t>
                      </a:r>
                      <a:r>
                        <a:rPr lang="th-TH" sz="2400" baseline="0" dirty="0">
                          <a:solidFill>
                            <a:srgbClr val="FF0000"/>
                          </a:solidFill>
                          <a:latin typeface="Cordia New" panose="020B0304020202020204" pitchFamily="34" charset="-34"/>
                          <a:cs typeface="+mn-cs"/>
                        </a:rPr>
                        <a:t>มิ.ย. 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2560</a:t>
                      </a:r>
                      <a:endParaRPr lang="en-US" sz="2400" dirty="0">
                        <a:solidFill>
                          <a:srgbClr val="FF0000"/>
                        </a:solidFill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ระบบบริการรับปัญหาและรายงานผล</a:t>
                      </a:r>
                      <a:r>
                        <a:rPr lang="en-US" sz="24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(Help Desk)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23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</a:t>
                      </a:r>
                      <a:r>
                        <a:rPr lang="th-TH" sz="2400" baseline="0" dirty="0">
                          <a:solidFill>
                            <a:srgbClr val="FF0000"/>
                          </a:solidFill>
                          <a:latin typeface="Cordia New" panose="020B0304020202020204" pitchFamily="34" charset="-34"/>
                          <a:cs typeface="+mn-cs"/>
                        </a:rPr>
                        <a:t>มิ.ย. 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2560</a:t>
                      </a:r>
                      <a:endParaRPr lang="en-US" sz="2400" dirty="0">
                        <a:solidFill>
                          <a:srgbClr val="FF0000"/>
                        </a:solidFill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598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381</TotalTime>
  <Words>633</Words>
  <Application>Microsoft Office PowerPoint</Application>
  <PresentationFormat>On-screen Show (4:3)</PresentationFormat>
  <Paragraphs>71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Cordia New</vt:lpstr>
      <vt:lpstr>Office Theme</vt:lpstr>
      <vt:lpstr>การประชุมคณะกรรมการตรวจรับพัสดุ ครั้งที่ 4/2560</vt:lpstr>
      <vt:lpstr>ความคืบหน้าโครงการส่วนการพัฒนาระบบ</vt:lpstr>
      <vt:lpstr>ผลการตรวจสอบเอกสารสรุปความต้องการ</vt:lpstr>
      <vt:lpstr>ผลการตรวจสอบเอกสารสรุปความต้องการ</vt:lpstr>
      <vt:lpstr>กำหนดส่งเอกสารสรุปความต้องการหลังปรับแก้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Joke</dc:creator>
  <cp:lastModifiedBy>Suparat Photrakool</cp:lastModifiedBy>
  <cp:revision>81</cp:revision>
  <dcterms:created xsi:type="dcterms:W3CDTF">2016-02-17T03:03:15Z</dcterms:created>
  <dcterms:modified xsi:type="dcterms:W3CDTF">2017-06-23T04:49:45Z</dcterms:modified>
</cp:coreProperties>
</file>